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Roboto Black" panose="020B0604020202020204" charset="0"/>
      <p:bold r:id="rId17"/>
      <p:boldItalic r:id="rId18"/>
    </p:embeddedFont>
    <p:embeddedFont>
      <p:font typeface="Robo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AA2"/>
    <a:srgbClr val="8F50A0"/>
    <a:srgbClr val="6D5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0D5022-27CE-4241-9872-D33297A1A7A0}">
  <a:tblStyle styleId="{D90D5022-27CE-4241-9872-D33297A1A7A0}" styleName="Table_0">
    <a:wholeTbl>
      <a:tcTxStyle b="off" i="off">
        <a:font>
          <a:latin typeface="Roboto"/>
          <a:ea typeface="Roboto"/>
          <a:cs typeface="Robot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DE7"/>
          </a:solidFill>
        </a:fill>
      </a:tcStyle>
    </a:wholeTbl>
    <a:band1H>
      <a:tcTxStyle/>
      <a:tcStyle>
        <a:tcBdr/>
        <a:fill>
          <a:solidFill>
            <a:srgbClr val="FADACB"/>
          </a:solidFill>
        </a:fill>
      </a:tcStyle>
    </a:band1H>
    <a:band2H>
      <a:tcTxStyle/>
      <a:tcStyle>
        <a:tcBdr/>
      </a:tcStyle>
    </a:band2H>
    <a:band1V>
      <a:tcTxStyle/>
      <a:tcStyle>
        <a:tcBdr/>
        <a:fill>
          <a:solidFill>
            <a:srgbClr val="FADACB"/>
          </a:solidFill>
        </a:fill>
      </a:tcStyle>
    </a:band1V>
    <a:band2V>
      <a:tcTxStyle/>
      <a:tcStyle>
        <a:tcBdr/>
      </a:tcStyle>
    </a:band2V>
    <a:lastCol>
      <a:tcTxStyle b="on" i="off">
        <a:font>
          <a:latin typeface="Roboto"/>
          <a:ea typeface="Roboto"/>
          <a:cs typeface="Roboto"/>
        </a:font>
        <a:schemeClr val="lt1"/>
      </a:tcTxStyle>
      <a:tcStyle>
        <a:tcBdr/>
        <a:fill>
          <a:solidFill>
            <a:schemeClr val="accent1"/>
          </a:solidFill>
        </a:fill>
      </a:tcStyle>
    </a:lastCol>
    <a:firstCol>
      <a:tcTxStyle b="on" i="off">
        <a:font>
          <a:latin typeface="Roboto"/>
          <a:ea typeface="Roboto"/>
          <a:cs typeface="Roboto"/>
        </a:font>
        <a:schemeClr val="lt1"/>
      </a:tcTxStyle>
      <a:tcStyle>
        <a:tcBdr/>
        <a:fill>
          <a:solidFill>
            <a:schemeClr val="accent1"/>
          </a:solidFill>
        </a:fill>
      </a:tcStyle>
    </a:firstCol>
    <a:lastRow>
      <a:tcTxStyle b="on" i="off">
        <a:font>
          <a:latin typeface="Roboto"/>
          <a:ea typeface="Roboto"/>
          <a:cs typeface="Robot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C7F3059-B8D5-4225-A012-316825FD3128}" styleName="Table_1">
    <a:wholeTbl>
      <a:tcTxStyle b="off" i="off">
        <a:font>
          <a:latin typeface="Roboto"/>
          <a:ea typeface="Roboto"/>
          <a:cs typeface="Roboto"/>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7E8EF"/>
          </a:solidFill>
        </a:fill>
      </a:tcStyle>
    </a:band1H>
    <a:band2H>
      <a:tcTxStyle/>
      <a:tcStyle>
        <a:tcBdr/>
      </a:tcStyle>
    </a:band2H>
    <a:band1V>
      <a:tcTxStyle/>
      <a:tcStyle>
        <a:tcBdr/>
        <a:fill>
          <a:solidFill>
            <a:srgbClr val="E7E8EF"/>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 name="Google Shape;2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0b25e01860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g10b25e01860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acdd681f6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acdd681f6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acdd681f6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10acdd681f6_0_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acdd681f6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0acdd681f6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acdd681f6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0acdd681f6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acdd681f6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0acdd681f6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bg>
      <p:bgPr>
        <a:blipFill dpi="0" rotWithShape="1">
          <a:blip r:embed="rId2">
            <a:lum/>
          </a:blip>
          <a:srcRect/>
          <a:stretch>
            <a:fillRect l="-6000" r="-6000"/>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3"/>
        <p:cNvGrpSpPr/>
        <p:nvPr/>
      </p:nvGrpSpPr>
      <p:grpSpPr>
        <a:xfrm>
          <a:off x="0" y="0"/>
          <a:ext cx="0" cy="0"/>
          <a:chOff x="0" y="0"/>
          <a:chExt cx="0" cy="0"/>
        </a:xfrm>
      </p:grpSpPr>
      <p:sp>
        <p:nvSpPr>
          <p:cNvPr id="14" name="Google Shape;14;p3"/>
          <p:cNvSpPr/>
          <p:nvPr/>
        </p:nvSpPr>
        <p:spPr>
          <a:xfrm>
            <a:off x="-6" y="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pic>
        <p:nvPicPr>
          <p:cNvPr id="15" name="Google Shape;15;p3"/>
          <p:cNvPicPr preferRelativeResize="0"/>
          <p:nvPr/>
        </p:nvPicPr>
        <p:blipFill rotWithShape="1">
          <a:blip r:embed="rId2">
            <a:alphaModFix/>
          </a:blip>
          <a:srcRect/>
          <a:stretch/>
        </p:blipFill>
        <p:spPr>
          <a:xfrm>
            <a:off x="0" y="0"/>
            <a:ext cx="9144000" cy="334380"/>
          </a:xfrm>
          <a:prstGeom prst="rect">
            <a:avLst/>
          </a:prstGeom>
          <a:noFill/>
          <a:ln>
            <a:noFill/>
          </a:ln>
        </p:spPr>
      </p:pic>
      <p:pic>
        <p:nvPicPr>
          <p:cNvPr id="16" name="Google Shape;16;p3"/>
          <p:cNvPicPr preferRelativeResize="0"/>
          <p:nvPr/>
        </p:nvPicPr>
        <p:blipFill rotWithShape="1">
          <a:blip r:embed="rId3">
            <a:alphaModFix/>
          </a:blip>
          <a:srcRect/>
          <a:stretch/>
        </p:blipFill>
        <p:spPr>
          <a:xfrm>
            <a:off x="0" y="6768865"/>
            <a:ext cx="9144000" cy="107173"/>
          </a:xfrm>
          <a:prstGeom prst="rect">
            <a:avLst/>
          </a:prstGeom>
          <a:solidFill>
            <a:srgbClr val="29294D"/>
          </a:solid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8522767" y="6196125"/>
            <a:ext cx="576495" cy="5807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Shape 9"/>
        <p:cNvGrpSpPr/>
        <p:nvPr/>
      </p:nvGrpSpPr>
      <p:grpSpPr>
        <a:xfrm>
          <a:off x="0" y="0"/>
          <a:ext cx="0" cy="0"/>
          <a:chOff x="0" y="0"/>
          <a:chExt cx="0" cy="0"/>
        </a:xfrm>
      </p:grpSpPr>
      <p:sp>
        <p:nvSpPr>
          <p:cNvPr id="10" name="Google Shape;10;p1"/>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Clr>
                <a:srgbClr val="1C1C1C"/>
              </a:buClr>
              <a:buSzPts val="4000"/>
              <a:buFont typeface="Roboto"/>
              <a:buNone/>
              <a:defRPr sz="4000" b="1" i="0" u="none" strike="noStrike" cap="none">
                <a:solidFill>
                  <a:srgbClr val="1C1C1C"/>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Roboto"/>
                <a:ea typeface="Roboto"/>
                <a:cs typeface="Roboto"/>
                <a:sym typeface="Roboto"/>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Roboto"/>
                <a:ea typeface="Roboto"/>
                <a:cs typeface="Roboto"/>
                <a:sym typeface="Roboto"/>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slide" Target="slide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6"/>
          <p:cNvSpPr/>
          <p:nvPr/>
        </p:nvSpPr>
        <p:spPr>
          <a:xfrm>
            <a:off x="0" y="0"/>
            <a:ext cx="9144000" cy="1665843"/>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31" name="Google Shape;31;p6"/>
          <p:cNvSpPr/>
          <p:nvPr/>
        </p:nvSpPr>
        <p:spPr>
          <a:xfrm>
            <a:off x="0" y="1665843"/>
            <a:ext cx="9144000" cy="561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pic>
        <p:nvPicPr>
          <p:cNvPr id="32" name="Google Shape;32;p6"/>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33" name="Google Shape;33;p6"/>
          <p:cNvPicPr preferRelativeResize="0"/>
          <p:nvPr/>
        </p:nvPicPr>
        <p:blipFill rotWithShape="1">
          <a:blip r:embed="rId4">
            <a:alphaModFix/>
          </a:blip>
          <a:srcRect/>
          <a:stretch/>
        </p:blipFill>
        <p:spPr>
          <a:xfrm>
            <a:off x="0" y="6118506"/>
            <a:ext cx="9144000" cy="739494"/>
          </a:xfrm>
          <a:prstGeom prst="rect">
            <a:avLst/>
          </a:prstGeom>
          <a:noFill/>
          <a:ln>
            <a:noFill/>
          </a:ln>
        </p:spPr>
      </p:pic>
      <p:sp>
        <p:nvSpPr>
          <p:cNvPr id="34" name="Google Shape;34;p6"/>
          <p:cNvSpPr txBox="1"/>
          <p:nvPr/>
        </p:nvSpPr>
        <p:spPr>
          <a:xfrm>
            <a:off x="443061" y="557847"/>
            <a:ext cx="8341710"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300" dirty="0">
                <a:solidFill>
                  <a:schemeClr val="dk1"/>
                </a:solidFill>
                <a:latin typeface="Roboto Black"/>
                <a:ea typeface="Roboto Black"/>
                <a:cs typeface="Roboto Black"/>
                <a:sym typeface="Roboto Black"/>
              </a:rPr>
              <a:t>End of Key Stage Two Assessments </a:t>
            </a:r>
            <a:r>
              <a:rPr lang="en-GB" sz="3300" dirty="0" smtClean="0">
                <a:solidFill>
                  <a:schemeClr val="dk1"/>
                </a:solidFill>
                <a:latin typeface="Roboto Black"/>
                <a:ea typeface="Roboto Black"/>
                <a:cs typeface="Roboto Black"/>
                <a:sym typeface="Roboto Black"/>
              </a:rPr>
              <a:t>2024</a:t>
            </a:r>
            <a:r>
              <a:rPr lang="en-GB" sz="3300" b="0" i="0" u="none" strike="noStrike" cap="none" dirty="0">
                <a:solidFill>
                  <a:schemeClr val="dk1"/>
                </a:solidFill>
                <a:latin typeface="Roboto Black"/>
                <a:ea typeface="Roboto Black"/>
                <a:cs typeface="Roboto Black"/>
                <a:sym typeface="Roboto Black"/>
              </a:rPr>
              <a:t/>
            </a:r>
            <a:br>
              <a:rPr lang="en-GB" sz="3300" b="0" i="0" u="none" strike="noStrike" cap="none" dirty="0">
                <a:solidFill>
                  <a:schemeClr val="dk1"/>
                </a:solidFill>
                <a:latin typeface="Roboto Black"/>
                <a:ea typeface="Roboto Black"/>
                <a:cs typeface="Roboto Black"/>
                <a:sym typeface="Roboto Black"/>
              </a:rPr>
            </a:br>
            <a:endParaRPr sz="3300" dirty="0">
              <a:solidFill>
                <a:schemeClr val="dk1"/>
              </a:solidFill>
              <a:latin typeface="Roboto"/>
              <a:ea typeface="Roboto"/>
              <a:cs typeface="Roboto"/>
              <a:sym typeface="Roboto"/>
            </a:endParaRPr>
          </a:p>
        </p:txBody>
      </p:sp>
      <p:sp>
        <p:nvSpPr>
          <p:cNvPr id="35" name="Google Shape;35;p6"/>
          <p:cNvSpPr txBox="1"/>
          <p:nvPr/>
        </p:nvSpPr>
        <p:spPr>
          <a:xfrm>
            <a:off x="-3610175" y="2418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6" name="Google Shape;36;p6"/>
          <p:cNvSpPr txBox="1"/>
          <p:nvPr/>
        </p:nvSpPr>
        <p:spPr>
          <a:xfrm>
            <a:off x="-3949375" y="10157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65B53F0A-AD79-6172-5F6E-0CED9AD66E74}"/>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6"/>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156" name="Google Shape;156;p16"/>
          <p:cNvPicPr preferRelativeResize="0"/>
          <p:nvPr/>
        </p:nvPicPr>
        <p:blipFill rotWithShape="1">
          <a:blip r:embed="rId4">
            <a:alphaModFix/>
          </a:blip>
          <a:srcRect/>
          <a:stretch/>
        </p:blipFill>
        <p:spPr>
          <a:xfrm>
            <a:off x="0" y="6118506"/>
            <a:ext cx="9144000" cy="739494"/>
          </a:xfrm>
          <a:prstGeom prst="rect">
            <a:avLst/>
          </a:prstGeom>
          <a:noFill/>
          <a:ln>
            <a:noFill/>
          </a:ln>
        </p:spPr>
      </p:pic>
      <p:sp>
        <p:nvSpPr>
          <p:cNvPr id="2" name="Rectangle 1">
            <a:extLst>
              <a:ext uri="{FF2B5EF4-FFF2-40B4-BE49-F238E27FC236}">
                <a16:creationId xmlns:a16="http://schemas.microsoft.com/office/drawing/2014/main" id="{F2A92474-C8CE-6C27-847E-545794153654}"/>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8"/>
          <p:cNvSpPr txBox="1"/>
          <p:nvPr/>
        </p:nvSpPr>
        <p:spPr>
          <a:xfrm>
            <a:off x="299405" y="549275"/>
            <a:ext cx="8545190" cy="805551"/>
          </a:xfrm>
          <a:prstGeom prst="roundRect">
            <a:avLst>
              <a:gd name="adj" fmla="val 13156"/>
            </a:avLst>
          </a:prstGeom>
          <a:solidFill>
            <a:schemeClr val="bg1"/>
          </a:solidFill>
          <a:ln>
            <a:noFill/>
          </a:ln>
        </p:spPr>
        <p:txBody>
          <a:bodyPr spcFirstLastPara="1" wrap="square" lIns="216000" tIns="216000" rIns="216000" bIns="216000" anchor="t" anchorCtr="0">
            <a:noAutofit/>
          </a:bodyPr>
          <a:lstStyle/>
          <a:p>
            <a:pPr marR="0" lvl="0" algn="just" rtl="0">
              <a:spcBef>
                <a:spcPts val="0"/>
              </a:spcBef>
              <a:spcAft>
                <a:spcPts val="0"/>
              </a:spcAft>
              <a:buClr>
                <a:schemeClr val="dk1"/>
              </a:buClr>
              <a:buSzPts val="2400"/>
            </a:pPr>
            <a:r>
              <a:rPr lang="en-GB" sz="2400" dirty="0">
                <a:solidFill>
                  <a:schemeClr val="dk1"/>
                </a:solidFill>
                <a:latin typeface="Roboto Black"/>
                <a:ea typeface="Roboto Black"/>
                <a:cs typeface="Roboto Black"/>
                <a:sym typeface="Roboto Black"/>
              </a:rPr>
              <a:t>Contents</a:t>
            </a:r>
            <a:endParaRPr dirty="0"/>
          </a:p>
        </p:txBody>
      </p:sp>
      <p:graphicFrame>
        <p:nvGraphicFramePr>
          <p:cNvPr id="51" name="Google Shape;51;p8"/>
          <p:cNvGraphicFramePr/>
          <p:nvPr>
            <p:extLst>
              <p:ext uri="{D42A27DB-BD31-4B8C-83A1-F6EECF244321}">
                <p14:modId xmlns:p14="http://schemas.microsoft.com/office/powerpoint/2010/main" val="1147304793"/>
              </p:ext>
            </p:extLst>
          </p:nvPr>
        </p:nvGraphicFramePr>
        <p:xfrm>
          <a:off x="299405" y="1546196"/>
          <a:ext cx="8545200" cy="3202163"/>
        </p:xfrm>
        <a:graphic>
          <a:graphicData uri="http://schemas.openxmlformats.org/drawingml/2006/table">
            <a:tbl>
              <a:tblPr firstRow="1" bandRow="1">
                <a:noFill/>
                <a:tableStyleId>{D90D5022-27CE-4241-9872-D33297A1A7A0}</a:tableStyleId>
              </a:tblPr>
              <a:tblGrid>
                <a:gridCol w="360471">
                  <a:extLst>
                    <a:ext uri="{9D8B030D-6E8A-4147-A177-3AD203B41FA5}">
                      <a16:colId xmlns:a16="http://schemas.microsoft.com/office/drawing/2014/main" val="20000"/>
                    </a:ext>
                  </a:extLst>
                </a:gridCol>
                <a:gridCol w="8184729">
                  <a:extLst>
                    <a:ext uri="{9D8B030D-6E8A-4147-A177-3AD203B41FA5}">
                      <a16:colId xmlns:a16="http://schemas.microsoft.com/office/drawing/2014/main" val="20001"/>
                    </a:ext>
                  </a:extLst>
                </a:gridCol>
              </a:tblGrid>
              <a:tr h="449736">
                <a:tc>
                  <a:txBody>
                    <a:bodyPr/>
                    <a:lstStyle/>
                    <a:p>
                      <a:pPr marL="0" marR="0" lvl="0" indent="0" algn="ctr" rtl="0">
                        <a:spcBef>
                          <a:spcPts val="0"/>
                        </a:spcBef>
                        <a:spcAft>
                          <a:spcPts val="0"/>
                        </a:spcAft>
                        <a:buNone/>
                      </a:pPr>
                      <a:r>
                        <a:rPr lang="en-GB" sz="1600"/>
                        <a:t>1</a:t>
                      </a:r>
                      <a:endParaRPr sz="1600" b="1" u="none" strike="noStrike" cap="none">
                        <a:solidFill>
                          <a:schemeClr val="lt1"/>
                        </a:solidFill>
                        <a:latin typeface="Roboto"/>
                        <a:ea typeface="Roboto"/>
                        <a:cs typeface="Roboto"/>
                        <a:sym typeface="Roboto"/>
                      </a:endParaRPr>
                    </a:p>
                  </a:txBody>
                  <a:tcPr marL="18000" marR="18000" marT="0" marB="0" anchor="ctr">
                    <a:lnL w="12700" cap="flat" cmpd="sng">
                      <a:solidFill>
                        <a:schemeClr val="accent2"/>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GB" sz="1600" u="sng" dirty="0">
                          <a:solidFill>
                            <a:schemeClr val="hlink"/>
                          </a:solidFill>
                          <a:hlinkClick r:id="rId3" action="ppaction://hlinksldjump"/>
                        </a:rPr>
                        <a:t>What are end of key stage two assessments? </a:t>
                      </a:r>
                      <a:endParaRPr sz="1600" b="1" u="sng" dirty="0">
                        <a:solidFill>
                          <a:schemeClr val="dk1"/>
                        </a:solidFill>
                        <a:latin typeface="Roboto"/>
                        <a:ea typeface="Roboto"/>
                        <a:cs typeface="Roboto"/>
                        <a:sym typeface="Roboto"/>
                      </a:endParaRPr>
                    </a:p>
                  </a:txBody>
                  <a:tcPr marL="91450" marR="91450" marT="36000" marB="36000" anchor="ctr">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a:txBody>
                    <a:bodyPr/>
                    <a:lstStyle/>
                    <a:p>
                      <a:pPr marL="0" marR="0" lvl="0" indent="0" algn="ctr" rtl="0">
                        <a:spcBef>
                          <a:spcPts val="0"/>
                        </a:spcBef>
                        <a:spcAft>
                          <a:spcPts val="0"/>
                        </a:spcAft>
                        <a:buNone/>
                      </a:pPr>
                      <a:endParaRPr sz="100"/>
                    </a:p>
                  </a:txBody>
                  <a:tcPr marL="18000" marR="18000" marT="0" marB="0" anchor="ctr">
                    <a:lnL w="12700" cap="flat" cmpd="sng">
                      <a:solidFill>
                        <a:schemeClr val="accent2"/>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u="sng">
                        <a:solidFill>
                          <a:schemeClr val="dk1"/>
                        </a:solidFill>
                      </a:endParaRPr>
                    </a:p>
                  </a:txBody>
                  <a:tcPr marL="91450" marR="91450" marT="36000" marB="36000" anchor="ctr">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9736">
                <a:tc>
                  <a:txBody>
                    <a:bodyPr/>
                    <a:lstStyle/>
                    <a:p>
                      <a:pPr marL="0" marR="0" lvl="0" indent="0" algn="ctr" rtl="0">
                        <a:spcBef>
                          <a:spcPts val="0"/>
                        </a:spcBef>
                        <a:spcAft>
                          <a:spcPts val="0"/>
                        </a:spcAft>
                        <a:buNone/>
                      </a:pPr>
                      <a:r>
                        <a:rPr lang="en-GB" sz="1600" b="1" dirty="0">
                          <a:solidFill>
                            <a:schemeClr val="lt1"/>
                          </a:solidFill>
                        </a:rPr>
                        <a:t>2</a:t>
                      </a:r>
                      <a:endParaRPr sz="1600" b="1" dirty="0">
                        <a:solidFill>
                          <a:schemeClr val="lt1"/>
                        </a:solidFill>
                      </a:endParaRPr>
                    </a:p>
                  </a:txBody>
                  <a:tcPr marL="18000" marR="18000" marT="0" marB="0" anchor="ctr">
                    <a:lnL w="12700" cap="flat" cmpd="sng">
                      <a:solidFill>
                        <a:schemeClr val="accent2"/>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GB" sz="1600" b="1" u="sng" dirty="0">
                          <a:solidFill>
                            <a:schemeClr val="hlink"/>
                          </a:solidFill>
                          <a:hlinkClick r:id="rId4" action="ppaction://hlinksldjump"/>
                        </a:rPr>
                        <a:t>When do they happen?</a:t>
                      </a:r>
                      <a:endParaRPr sz="1600" b="1" u="sng" dirty="0">
                        <a:solidFill>
                          <a:schemeClr val="dk1"/>
                        </a:solidFill>
                      </a:endParaRPr>
                    </a:p>
                  </a:txBody>
                  <a:tcPr marL="91450" marR="91450" marT="36000" marB="36000" anchor="ctr">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5864">
                <a:tc>
                  <a:txBody>
                    <a:bodyPr/>
                    <a:lstStyle/>
                    <a:p>
                      <a:pPr marL="0" marR="0" lvl="0" indent="0" algn="ctr" rtl="0">
                        <a:spcBef>
                          <a:spcPts val="0"/>
                        </a:spcBef>
                        <a:spcAft>
                          <a:spcPts val="0"/>
                        </a:spcAft>
                        <a:buNone/>
                      </a:pPr>
                      <a:endParaRPr sz="300" b="1">
                        <a:solidFill>
                          <a:schemeClr val="lt1"/>
                        </a:solidFill>
                        <a:latin typeface="Roboto"/>
                        <a:ea typeface="Roboto"/>
                        <a:cs typeface="Roboto"/>
                        <a:sym typeface="Roboto"/>
                      </a:endParaRPr>
                    </a:p>
                  </a:txBody>
                  <a:tcPr marL="18000" marR="18000" marT="0" marB="0" anchor="ctr">
                    <a:lnL w="9525" cap="flat" cmpd="sng">
                      <a:solidFill>
                        <a:srgbClr val="000000">
                          <a:alpha val="0"/>
                        </a:srgbClr>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300" b="1" u="sng" dirty="0">
                        <a:solidFill>
                          <a:schemeClr val="dk1"/>
                        </a:solidFill>
                        <a:latin typeface="Roboto"/>
                        <a:ea typeface="Roboto"/>
                        <a:cs typeface="Roboto"/>
                        <a:sym typeface="Roboto"/>
                      </a:endParaRPr>
                    </a:p>
                  </a:txBody>
                  <a:tcPr marL="91450" marR="91450" marT="0" marB="0" anchor="ctr">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49736">
                <a:tc>
                  <a:txBody>
                    <a:bodyPr/>
                    <a:lstStyle/>
                    <a:p>
                      <a:pPr marL="0" marR="0" lvl="0" indent="0" algn="ctr" rtl="0">
                        <a:spcBef>
                          <a:spcPts val="0"/>
                        </a:spcBef>
                        <a:spcAft>
                          <a:spcPts val="0"/>
                        </a:spcAft>
                        <a:buNone/>
                      </a:pPr>
                      <a:r>
                        <a:rPr lang="en-GB" sz="1600" b="1">
                          <a:solidFill>
                            <a:schemeClr val="lt1"/>
                          </a:solidFill>
                        </a:rPr>
                        <a:t>3</a:t>
                      </a:r>
                      <a:endParaRPr sz="1600" b="1">
                        <a:solidFill>
                          <a:schemeClr val="lt1"/>
                        </a:solidFill>
                        <a:latin typeface="Roboto"/>
                        <a:ea typeface="Roboto"/>
                        <a:cs typeface="Roboto"/>
                        <a:sym typeface="Roboto"/>
                      </a:endParaRPr>
                    </a:p>
                  </a:txBody>
                  <a:tcPr marL="18000" marR="18000" marT="0" marB="0" anchor="ctr">
                    <a:lnL w="12700" cap="flat" cmpd="sng">
                      <a:solidFill>
                        <a:schemeClr val="accent2"/>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600" b="1" u="sng" dirty="0">
                          <a:solidFill>
                            <a:schemeClr val="hlink"/>
                          </a:solidFill>
                          <a:hlinkClick r:id="rId5" action="ppaction://hlinksldjump"/>
                        </a:rPr>
                        <a:t>What are the children tested on?</a:t>
                      </a:r>
                      <a:endParaRPr sz="1600" b="1" u="sng" dirty="0">
                        <a:solidFill>
                          <a:schemeClr val="dk1"/>
                        </a:solidFill>
                        <a:latin typeface="Roboto"/>
                        <a:ea typeface="Roboto"/>
                        <a:cs typeface="Roboto"/>
                        <a:sym typeface="Roboto"/>
                      </a:endParaRPr>
                    </a:p>
                  </a:txBody>
                  <a:tcPr marL="91450" marR="91450" marT="36000" marB="36000" anchor="ctr">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97019">
                <a:tc>
                  <a:txBody>
                    <a:bodyPr/>
                    <a:lstStyle/>
                    <a:p>
                      <a:pPr marL="0" marR="0" lvl="0" indent="0" algn="ctr" rtl="0">
                        <a:spcBef>
                          <a:spcPts val="0"/>
                        </a:spcBef>
                        <a:spcAft>
                          <a:spcPts val="0"/>
                        </a:spcAft>
                        <a:buNone/>
                      </a:pPr>
                      <a:endParaRPr sz="300" b="1">
                        <a:solidFill>
                          <a:schemeClr val="lt1"/>
                        </a:solidFill>
                        <a:latin typeface="Roboto"/>
                        <a:ea typeface="Roboto"/>
                        <a:cs typeface="Roboto"/>
                        <a:sym typeface="Roboto"/>
                      </a:endParaRPr>
                    </a:p>
                  </a:txBody>
                  <a:tcPr marL="18000" marR="18000" marT="0" marB="0" anchor="ctr">
                    <a:lnL w="9525" cap="flat" cmpd="sng">
                      <a:solidFill>
                        <a:srgbClr val="000000">
                          <a:alpha val="0"/>
                        </a:srgbClr>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300" b="1" u="sng" dirty="0">
                        <a:solidFill>
                          <a:schemeClr val="dk1"/>
                        </a:solidFill>
                        <a:latin typeface="Roboto"/>
                        <a:ea typeface="Roboto"/>
                        <a:cs typeface="Roboto"/>
                        <a:sym typeface="Roboto"/>
                      </a:endParaRPr>
                    </a:p>
                  </a:txBody>
                  <a:tcPr marL="91450" marR="91450" marT="0" marB="0" anchor="ctr">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49736">
                <a:tc>
                  <a:txBody>
                    <a:bodyPr/>
                    <a:lstStyle/>
                    <a:p>
                      <a:pPr marL="0" marR="0" lvl="0" indent="0" algn="ctr" rtl="0">
                        <a:spcBef>
                          <a:spcPts val="0"/>
                        </a:spcBef>
                        <a:spcAft>
                          <a:spcPts val="0"/>
                        </a:spcAft>
                        <a:buNone/>
                      </a:pPr>
                      <a:r>
                        <a:rPr lang="en-GB" sz="1600" b="1">
                          <a:solidFill>
                            <a:schemeClr val="lt1"/>
                          </a:solidFill>
                        </a:rPr>
                        <a:t>4</a:t>
                      </a:r>
                      <a:endParaRPr sz="1600" b="1">
                        <a:solidFill>
                          <a:schemeClr val="lt1"/>
                        </a:solidFill>
                        <a:latin typeface="Roboto"/>
                        <a:ea typeface="Roboto"/>
                        <a:cs typeface="Roboto"/>
                        <a:sym typeface="Roboto"/>
                      </a:endParaRPr>
                    </a:p>
                  </a:txBody>
                  <a:tcPr marL="18000" marR="18000" marT="0" marB="0" anchor="ctr">
                    <a:lnL w="12700" cap="flat" cmpd="sng">
                      <a:solidFill>
                        <a:schemeClr val="accent2"/>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600" b="1" u="sng" dirty="0">
                          <a:solidFill>
                            <a:schemeClr val="hlink"/>
                          </a:solidFill>
                          <a:hlinkClick r:id="rId6" action="ppaction://hlinksldjump"/>
                        </a:rPr>
                        <a:t>How are the tests administered? </a:t>
                      </a:r>
                      <a:endParaRPr sz="1600" b="1" u="sng" dirty="0"/>
                    </a:p>
                  </a:txBody>
                  <a:tcPr marL="91450" marR="91450" marT="36000" marB="36000" anchor="ctr">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06445">
                <a:tc>
                  <a:txBody>
                    <a:bodyPr/>
                    <a:lstStyle/>
                    <a:p>
                      <a:pPr marL="0" marR="0" lvl="0" indent="0" algn="ctr" rtl="0">
                        <a:spcBef>
                          <a:spcPts val="0"/>
                        </a:spcBef>
                        <a:spcAft>
                          <a:spcPts val="0"/>
                        </a:spcAft>
                        <a:buNone/>
                      </a:pPr>
                      <a:endParaRPr sz="300" b="1">
                        <a:solidFill>
                          <a:schemeClr val="lt1"/>
                        </a:solidFill>
                        <a:latin typeface="Roboto"/>
                        <a:ea typeface="Roboto"/>
                        <a:cs typeface="Roboto"/>
                        <a:sym typeface="Roboto"/>
                      </a:endParaRPr>
                    </a:p>
                  </a:txBody>
                  <a:tcPr marL="18000" marR="18000" marT="0" marB="0" anchor="ctr">
                    <a:lnL w="9525" cap="flat" cmpd="sng">
                      <a:solidFill>
                        <a:srgbClr val="000000">
                          <a:alpha val="0"/>
                        </a:srgbClr>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300" b="1" u="sng" dirty="0">
                        <a:solidFill>
                          <a:schemeClr val="dk1"/>
                        </a:solidFill>
                        <a:latin typeface="Roboto"/>
                        <a:ea typeface="Roboto"/>
                        <a:cs typeface="Roboto"/>
                        <a:sym typeface="Roboto"/>
                      </a:endParaRPr>
                    </a:p>
                  </a:txBody>
                  <a:tcPr marL="91450" marR="91450" marT="0" marB="0" anchor="ctr">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49736">
                <a:tc>
                  <a:txBody>
                    <a:bodyPr/>
                    <a:lstStyle/>
                    <a:p>
                      <a:pPr marL="0" marR="0" lvl="0" indent="0" algn="ctr" rtl="0">
                        <a:spcBef>
                          <a:spcPts val="0"/>
                        </a:spcBef>
                        <a:spcAft>
                          <a:spcPts val="0"/>
                        </a:spcAft>
                        <a:buNone/>
                      </a:pPr>
                      <a:r>
                        <a:rPr lang="en-GB" sz="1600" b="1">
                          <a:solidFill>
                            <a:schemeClr val="lt1"/>
                          </a:solidFill>
                        </a:rPr>
                        <a:t>5</a:t>
                      </a:r>
                      <a:endParaRPr sz="1600" b="1">
                        <a:solidFill>
                          <a:schemeClr val="lt1"/>
                        </a:solidFill>
                        <a:latin typeface="Roboto"/>
                        <a:ea typeface="Roboto"/>
                        <a:cs typeface="Roboto"/>
                        <a:sym typeface="Roboto"/>
                      </a:endParaRPr>
                    </a:p>
                  </a:txBody>
                  <a:tcPr marL="18000" marR="18000" marT="0" marB="0" anchor="ctr">
                    <a:lnL w="12700" cap="flat" cmpd="sng">
                      <a:solidFill>
                        <a:schemeClr val="accent2"/>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GB" sz="1600" b="1" u="sng" dirty="0">
                          <a:solidFill>
                            <a:schemeClr val="hlink"/>
                          </a:solidFill>
                          <a:hlinkClick r:id="rId7" action="ppaction://hlinksldjump"/>
                        </a:rPr>
                        <a:t>What happens with the results? </a:t>
                      </a:r>
                      <a:endParaRPr sz="1600" b="1" u="sng" dirty="0">
                        <a:solidFill>
                          <a:schemeClr val="dk1"/>
                        </a:solidFill>
                        <a:latin typeface="Roboto"/>
                        <a:ea typeface="Roboto"/>
                        <a:cs typeface="Roboto"/>
                        <a:sym typeface="Roboto"/>
                      </a:endParaRPr>
                    </a:p>
                  </a:txBody>
                  <a:tcPr marL="91450" marR="91450" marT="36000" marB="36000" anchor="ctr">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97019">
                <a:tc>
                  <a:txBody>
                    <a:bodyPr/>
                    <a:lstStyle/>
                    <a:p>
                      <a:pPr marL="0" marR="0" lvl="0" indent="0" algn="ctr" rtl="0">
                        <a:spcBef>
                          <a:spcPts val="0"/>
                        </a:spcBef>
                        <a:spcAft>
                          <a:spcPts val="0"/>
                        </a:spcAft>
                        <a:buNone/>
                      </a:pPr>
                      <a:endParaRPr sz="300" b="1">
                        <a:solidFill>
                          <a:schemeClr val="lt1"/>
                        </a:solidFill>
                        <a:latin typeface="Roboto"/>
                        <a:ea typeface="Roboto"/>
                        <a:cs typeface="Roboto"/>
                        <a:sym typeface="Roboto"/>
                      </a:endParaRPr>
                    </a:p>
                  </a:txBody>
                  <a:tcPr marL="18000" marR="18000" marT="0" marB="0" anchor="ctr">
                    <a:lnL w="9525" cap="flat" cmpd="sng">
                      <a:solidFill>
                        <a:srgbClr val="000000">
                          <a:alpha val="0"/>
                        </a:srgbClr>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300" b="1" u="sng" dirty="0">
                        <a:solidFill>
                          <a:schemeClr val="dk1"/>
                        </a:solidFill>
                        <a:latin typeface="Roboto"/>
                        <a:ea typeface="Roboto"/>
                        <a:cs typeface="Roboto"/>
                        <a:sym typeface="Roboto"/>
                      </a:endParaRPr>
                    </a:p>
                  </a:txBody>
                  <a:tcPr marL="91450" marR="91450" marT="0" marB="0" anchor="ctr">
                    <a:lnR w="9525" cap="flat" cmpd="sng">
                      <a:solidFill>
                        <a:srgbClr val="000000">
                          <a:alpha val="0"/>
                        </a:srgbClr>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449736">
                <a:tc>
                  <a:txBody>
                    <a:bodyPr/>
                    <a:lstStyle/>
                    <a:p>
                      <a:pPr marL="0" marR="0" lvl="0" indent="0" algn="ctr" rtl="0">
                        <a:spcBef>
                          <a:spcPts val="0"/>
                        </a:spcBef>
                        <a:spcAft>
                          <a:spcPts val="0"/>
                        </a:spcAft>
                        <a:buNone/>
                      </a:pPr>
                      <a:r>
                        <a:rPr lang="en-GB" sz="1600" b="1" dirty="0">
                          <a:solidFill>
                            <a:schemeClr val="lt1"/>
                          </a:solidFill>
                        </a:rPr>
                        <a:t>6</a:t>
                      </a:r>
                      <a:endParaRPr sz="1600" b="1" dirty="0">
                        <a:solidFill>
                          <a:schemeClr val="lt1"/>
                        </a:solidFill>
                        <a:latin typeface="Roboto"/>
                        <a:ea typeface="Roboto"/>
                        <a:cs typeface="Roboto"/>
                        <a:sym typeface="Roboto"/>
                      </a:endParaRPr>
                    </a:p>
                  </a:txBody>
                  <a:tcPr marL="18000" marR="18000" marT="0" marB="0" anchor="ctr">
                    <a:lnL w="12700" cap="flat" cmpd="sng">
                      <a:solidFill>
                        <a:schemeClr val="accent2"/>
                      </a:solidFill>
                      <a:prstDash val="solid"/>
                      <a:round/>
                      <a:headEnd type="none" w="sm" len="sm"/>
                      <a:tailEnd type="none" w="sm" len="sm"/>
                    </a:lnL>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GB" sz="1600" b="1" u="sng" dirty="0">
                          <a:solidFill>
                            <a:schemeClr val="hlink"/>
                          </a:solidFill>
                          <a:hlinkClick r:id="rId8" action="ppaction://hlinksldjump"/>
                        </a:rPr>
                        <a:t>How can I help my child? </a:t>
                      </a:r>
                      <a:endParaRPr sz="1600" b="1" u="sng" dirty="0">
                        <a:solidFill>
                          <a:schemeClr val="dk1"/>
                        </a:solidFill>
                        <a:latin typeface="Roboto"/>
                        <a:ea typeface="Roboto"/>
                        <a:cs typeface="Roboto"/>
                        <a:sym typeface="Roboto"/>
                      </a:endParaRPr>
                    </a:p>
                  </a:txBody>
                  <a:tcPr marL="91450" marR="91450" marT="36000" marB="36000" anchor="ctr">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sp>
        <p:nvSpPr>
          <p:cNvPr id="2" name="Rectangle 1">
            <a:extLst>
              <a:ext uri="{FF2B5EF4-FFF2-40B4-BE49-F238E27FC236}">
                <a16:creationId xmlns:a16="http://schemas.microsoft.com/office/drawing/2014/main" id="{AD4095DD-182C-AA52-9DCA-10333D8329E7}"/>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p:nvPr/>
        </p:nvSpPr>
        <p:spPr>
          <a:xfrm>
            <a:off x="0"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8" name="Google Shape;58;p9"/>
          <p:cNvSpPr txBox="1"/>
          <p:nvPr/>
        </p:nvSpPr>
        <p:spPr>
          <a:xfrm>
            <a:off x="299400" y="549275"/>
            <a:ext cx="8539800" cy="800700"/>
          </a:xfrm>
          <a:prstGeom prst="roundRect">
            <a:avLst>
              <a:gd name="adj" fmla="val 11958"/>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a:solidFill>
                  <a:schemeClr val="dk1"/>
                </a:solidFill>
                <a:latin typeface="Roboto Black"/>
                <a:ea typeface="Roboto Black"/>
                <a:cs typeface="Roboto Black"/>
                <a:sym typeface="Roboto Black"/>
              </a:rPr>
              <a:t>What are end of key stage 2 assessments? </a:t>
            </a:r>
            <a:endParaRPr/>
          </a:p>
          <a:p>
            <a:pPr marL="0" marR="0" lvl="0" indent="0" algn="just" rtl="0">
              <a:spcBef>
                <a:spcPts val="0"/>
              </a:spcBef>
              <a:spcAft>
                <a:spcPts val="0"/>
              </a:spcAft>
              <a:buNone/>
            </a:pPr>
            <a:endParaRPr sz="1600">
              <a:solidFill>
                <a:schemeClr val="dk1"/>
              </a:solidFill>
              <a:latin typeface="Roboto"/>
              <a:ea typeface="Roboto"/>
              <a:cs typeface="Roboto"/>
              <a:sym typeface="Roboto"/>
            </a:endParaRPr>
          </a:p>
        </p:txBody>
      </p:sp>
      <p:pic>
        <p:nvPicPr>
          <p:cNvPr id="59" name="Google Shape;59;p9"/>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60" name="Google Shape;60;p9"/>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61" name="Google Shape;61;p9"/>
          <p:cNvGrpSpPr/>
          <p:nvPr/>
        </p:nvGrpSpPr>
        <p:grpSpPr>
          <a:xfrm>
            <a:off x="299405" y="6581924"/>
            <a:ext cx="920590" cy="153900"/>
            <a:chOff x="299405" y="6581924"/>
            <a:chExt cx="920590" cy="153900"/>
          </a:xfrm>
        </p:grpSpPr>
        <p:sp>
          <p:nvSpPr>
            <p:cNvPr id="62" name="Google Shape;62;p9">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63" name="Google Shape;63;p9">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64" name="Google Shape;64;p9"/>
          <p:cNvSpPr txBox="1"/>
          <p:nvPr/>
        </p:nvSpPr>
        <p:spPr>
          <a:xfrm>
            <a:off x="299400" y="2462935"/>
            <a:ext cx="8539800" cy="3645634"/>
          </a:xfrm>
          <a:prstGeom prst="roundRect">
            <a:avLst>
              <a:gd name="adj" fmla="val 2161"/>
            </a:avLst>
          </a:prstGeom>
          <a:solidFill>
            <a:schemeClr val="bg1"/>
          </a:solidFill>
          <a:ln>
            <a:noFill/>
          </a:ln>
        </p:spPr>
        <p:txBody>
          <a:bodyPr spcFirstLastPara="1" wrap="square" lIns="216000" tIns="216000" rIns="216000" bIns="216000" anchor="t" anchorCtr="0">
            <a:noAutofit/>
          </a:bodyPr>
          <a:lstStyle/>
          <a:p>
            <a:pPr marL="457200" marR="0" lvl="0" indent="-330200" algn="just" rtl="0">
              <a:spcBef>
                <a:spcPts val="120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All children are assessed during the last term of year 6; for </a:t>
            </a:r>
            <a:r>
              <a:rPr lang="en-GB" sz="1600" dirty="0" smtClean="0">
                <a:solidFill>
                  <a:schemeClr val="dk1"/>
                </a:solidFill>
                <a:latin typeface="Roboto"/>
                <a:ea typeface="Roboto"/>
                <a:cs typeface="Roboto"/>
                <a:sym typeface="Roboto"/>
              </a:rPr>
              <a:t>2024, </a:t>
            </a:r>
            <a:r>
              <a:rPr lang="en-GB" sz="1600" dirty="0">
                <a:solidFill>
                  <a:schemeClr val="dk1"/>
                </a:solidFill>
                <a:latin typeface="Roboto"/>
                <a:ea typeface="Roboto"/>
                <a:cs typeface="Roboto"/>
                <a:sym typeface="Roboto"/>
              </a:rPr>
              <a:t>this is in the week beginning </a:t>
            </a:r>
            <a:r>
              <a:rPr lang="en-GB" sz="1600" dirty="0" smtClean="0">
                <a:solidFill>
                  <a:schemeClr val="dk1"/>
                </a:solidFill>
                <a:latin typeface="Roboto"/>
                <a:ea typeface="Roboto"/>
                <a:cs typeface="Roboto"/>
                <a:sym typeface="Roboto"/>
              </a:rPr>
              <a:t>13</a:t>
            </a:r>
            <a:r>
              <a:rPr lang="en-GB" sz="1600" baseline="30000" dirty="0" smtClean="0">
                <a:solidFill>
                  <a:schemeClr val="dk1"/>
                </a:solidFill>
                <a:latin typeface="Roboto"/>
                <a:ea typeface="Roboto"/>
                <a:cs typeface="Roboto"/>
                <a:sym typeface="Roboto"/>
              </a:rPr>
              <a:t>th</a:t>
            </a:r>
            <a:r>
              <a:rPr lang="en-GB" sz="1600" dirty="0" smtClean="0">
                <a:solidFill>
                  <a:schemeClr val="dk1"/>
                </a:solidFill>
                <a:latin typeface="Roboto"/>
                <a:ea typeface="Roboto"/>
                <a:cs typeface="Roboto"/>
                <a:sym typeface="Roboto"/>
              </a:rPr>
              <a:t> </a:t>
            </a:r>
            <a:r>
              <a:rPr lang="en-GB" sz="1600" dirty="0">
                <a:solidFill>
                  <a:schemeClr val="dk1"/>
                </a:solidFill>
                <a:latin typeface="Roboto"/>
                <a:ea typeface="Roboto"/>
                <a:cs typeface="Roboto"/>
                <a:sym typeface="Roboto"/>
              </a:rPr>
              <a:t>May.</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The aim of the tests is to establish whether pupils are working at an expected level in English and maths for the end of primary school and the start of secondary school. </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The results of the tests do not tell us how accomplished children are in other areas, such as sport, music or art. </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Pupils sit six different tests in three subject areas: maths, English reading and English grammar, spelling and punctuation. </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English writing and science judgements are made by the pupils’ teachers through teacher assessment, based on evidence of independent writing and work gathered over the course of year 6. </a:t>
            </a:r>
            <a:endParaRPr sz="1600" dirty="0">
              <a:solidFill>
                <a:schemeClr val="dk1"/>
              </a:solidFill>
              <a:latin typeface="Roboto"/>
              <a:ea typeface="Roboto"/>
              <a:cs typeface="Roboto"/>
              <a:sym typeface="Roboto"/>
            </a:endParaRPr>
          </a:p>
          <a:p>
            <a:pPr marL="0" marR="0" lvl="0" indent="0" algn="just" rtl="0">
              <a:spcBef>
                <a:spcPts val="1200"/>
              </a:spcBef>
              <a:spcAft>
                <a:spcPts val="0"/>
              </a:spcAft>
              <a:buNone/>
            </a:pPr>
            <a:endParaRPr sz="1600" dirty="0">
              <a:solidFill>
                <a:schemeClr val="dk1"/>
              </a:solidFill>
              <a:latin typeface="Roboto"/>
              <a:ea typeface="Roboto"/>
              <a:cs typeface="Roboto"/>
              <a:sym typeface="Roboto"/>
            </a:endParaRPr>
          </a:p>
        </p:txBody>
      </p:sp>
      <p:sp>
        <p:nvSpPr>
          <p:cNvPr id="65" name="Google Shape;65;p9"/>
          <p:cNvSpPr txBox="1"/>
          <p:nvPr/>
        </p:nvSpPr>
        <p:spPr>
          <a:xfrm>
            <a:off x="299400" y="1504120"/>
            <a:ext cx="8539800" cy="800700"/>
          </a:xfrm>
          <a:prstGeom prst="roundRect">
            <a:avLst>
              <a:gd name="adj" fmla="val 9603"/>
            </a:avLst>
          </a:prstGeom>
          <a:solidFill>
            <a:schemeClr val="accent2"/>
          </a:solidFill>
          <a:ln w="38100" cap="flat" cmpd="sng">
            <a:noFill/>
            <a:prstDash val="solid"/>
            <a:miter lim="800000"/>
            <a:headEnd type="none" w="sm" len="sm"/>
            <a:tailEnd type="none" w="sm" len="sm"/>
          </a:ln>
        </p:spPr>
        <p:txBody>
          <a:bodyPr spcFirstLastPara="1" wrap="square" lIns="108000" tIns="72000" rIns="108000" bIns="72000" anchor="ctr" anchorCtr="0">
            <a:noAutofit/>
          </a:bodyPr>
          <a:lstStyle/>
          <a:p>
            <a:pPr marL="0" marR="0" lvl="0" indent="0" rtl="0">
              <a:spcBef>
                <a:spcPts val="600"/>
              </a:spcBef>
              <a:spcAft>
                <a:spcPts val="0"/>
              </a:spcAft>
              <a:buNone/>
            </a:pPr>
            <a:r>
              <a:rPr lang="en-GB" sz="1600" b="1" dirty="0">
                <a:solidFill>
                  <a:schemeClr val="bg1"/>
                </a:solidFill>
                <a:latin typeface="Roboto"/>
                <a:ea typeface="Roboto"/>
                <a:cs typeface="Roboto"/>
                <a:sym typeface="Roboto"/>
              </a:rPr>
              <a:t>What you might know as SATs or Standard Attainment Tests, are national curriculum tests that are usually taken by children at the end of key stage two.</a:t>
            </a:r>
            <a:endParaRPr sz="1600" b="1" dirty="0">
              <a:solidFill>
                <a:schemeClr val="bg1"/>
              </a:solidFill>
              <a:latin typeface="Roboto"/>
              <a:ea typeface="Roboto"/>
              <a:cs typeface="Roboto"/>
              <a:sym typeface="Roboto"/>
            </a:endParaRPr>
          </a:p>
        </p:txBody>
      </p:sp>
      <p:sp>
        <p:nvSpPr>
          <p:cNvPr id="2" name="Rectangle 1">
            <a:extLst>
              <a:ext uri="{FF2B5EF4-FFF2-40B4-BE49-F238E27FC236}">
                <a16:creationId xmlns:a16="http://schemas.microsoft.com/office/drawing/2014/main" id="{91F7A973-DBE6-1FD3-6009-21F3248BB9FC}"/>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
                                            <p:txEl>
                                              <p:pRg st="0" end="0"/>
                                            </p:txEl>
                                          </p:spTgt>
                                        </p:tgtEl>
                                        <p:attrNameLst>
                                          <p:attrName>style.visibility</p:attrName>
                                        </p:attrNameLst>
                                      </p:cBhvr>
                                      <p:to>
                                        <p:strVal val="visible"/>
                                      </p:to>
                                    </p:set>
                                    <p:animEffect transition="in" filter="fade">
                                      <p:cBhvr>
                                        <p:cTn id="16" dur="1000"/>
                                        <p:tgtEl>
                                          <p:spTgt spid="6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
                                            <p:txEl>
                                              <p:pRg st="1" end="1"/>
                                            </p:txEl>
                                          </p:spTgt>
                                        </p:tgtEl>
                                        <p:attrNameLst>
                                          <p:attrName>style.visibility</p:attrName>
                                        </p:attrNameLst>
                                      </p:cBhvr>
                                      <p:to>
                                        <p:strVal val="visible"/>
                                      </p:to>
                                    </p:set>
                                    <p:animEffect transition="in" filter="fade">
                                      <p:cBhvr>
                                        <p:cTn id="21" dur="1000"/>
                                        <p:tgtEl>
                                          <p:spTgt spid="6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
                                            <p:txEl>
                                              <p:pRg st="2" end="2"/>
                                            </p:txEl>
                                          </p:spTgt>
                                        </p:tgtEl>
                                        <p:attrNameLst>
                                          <p:attrName>style.visibility</p:attrName>
                                        </p:attrNameLst>
                                      </p:cBhvr>
                                      <p:to>
                                        <p:strVal val="visible"/>
                                      </p:to>
                                    </p:set>
                                    <p:animEffect transition="in" filter="fade">
                                      <p:cBhvr>
                                        <p:cTn id="26" dur="1000"/>
                                        <p:tgtEl>
                                          <p:spTgt spid="6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xEl>
                                              <p:pRg st="3" end="3"/>
                                            </p:txEl>
                                          </p:spTgt>
                                        </p:tgtEl>
                                        <p:attrNameLst>
                                          <p:attrName>style.visibility</p:attrName>
                                        </p:attrNameLst>
                                      </p:cBhvr>
                                      <p:to>
                                        <p:strVal val="visible"/>
                                      </p:to>
                                    </p:set>
                                    <p:animEffect transition="in" filter="fade">
                                      <p:cBhvr>
                                        <p:cTn id="31" dur="1000"/>
                                        <p:tgtEl>
                                          <p:spTgt spid="6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xEl>
                                              <p:pRg st="4" end="4"/>
                                            </p:txEl>
                                          </p:spTgt>
                                        </p:tgtEl>
                                        <p:attrNameLst>
                                          <p:attrName>style.visibility</p:attrName>
                                        </p:attrNameLst>
                                      </p:cBhvr>
                                      <p:to>
                                        <p:strVal val="visible"/>
                                      </p:to>
                                    </p:set>
                                    <p:animEffect transition="in" filter="fade">
                                      <p:cBhvr>
                                        <p:cTn id="36" dur="10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0"/>
          <p:cNvSpPr/>
          <p:nvPr/>
        </p:nvSpPr>
        <p:spPr>
          <a:xfrm>
            <a:off x="0" y="-1"/>
            <a:ext cx="9144000" cy="6876039"/>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71" name="Google Shape;71;p10"/>
          <p:cNvSpPr txBox="1"/>
          <p:nvPr/>
        </p:nvSpPr>
        <p:spPr>
          <a:xfrm>
            <a:off x="299400" y="549275"/>
            <a:ext cx="8539800" cy="800700"/>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a:solidFill>
                  <a:schemeClr val="dk1"/>
                </a:solidFill>
                <a:latin typeface="Roboto Black"/>
                <a:ea typeface="Roboto Black"/>
                <a:cs typeface="Roboto Black"/>
                <a:sym typeface="Roboto Black"/>
              </a:rPr>
              <a:t>When do they happen? </a:t>
            </a:r>
            <a:endParaRPr/>
          </a:p>
          <a:p>
            <a:pPr marL="0" marR="0" lvl="0" indent="0" algn="just" rtl="0">
              <a:spcBef>
                <a:spcPts val="0"/>
              </a:spcBef>
              <a:spcAft>
                <a:spcPts val="0"/>
              </a:spcAft>
              <a:buNone/>
            </a:pPr>
            <a:endParaRPr sz="1600">
              <a:solidFill>
                <a:schemeClr val="dk1"/>
              </a:solidFill>
              <a:latin typeface="Roboto"/>
              <a:ea typeface="Roboto"/>
              <a:cs typeface="Roboto"/>
              <a:sym typeface="Roboto"/>
            </a:endParaRPr>
          </a:p>
        </p:txBody>
      </p:sp>
      <p:pic>
        <p:nvPicPr>
          <p:cNvPr id="72" name="Google Shape;72;p10"/>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73" name="Google Shape;73;p10"/>
          <p:cNvPicPr preferRelativeResize="0"/>
          <p:nvPr/>
        </p:nvPicPr>
        <p:blipFill rotWithShape="1">
          <a:blip r:embed="rId4">
            <a:alphaModFix/>
          </a:blip>
          <a:srcRect/>
          <a:stretch/>
        </p:blipFill>
        <p:spPr>
          <a:xfrm>
            <a:off x="0" y="6768865"/>
            <a:ext cx="9144000" cy="107173"/>
          </a:xfrm>
          <a:prstGeom prst="rect">
            <a:avLst/>
          </a:prstGeom>
          <a:noFill/>
          <a:ln>
            <a:noFill/>
          </a:ln>
        </p:spPr>
      </p:pic>
      <p:grpSp>
        <p:nvGrpSpPr>
          <p:cNvPr id="74" name="Google Shape;74;p10"/>
          <p:cNvGrpSpPr/>
          <p:nvPr/>
        </p:nvGrpSpPr>
        <p:grpSpPr>
          <a:xfrm>
            <a:off x="299405" y="6581924"/>
            <a:ext cx="920730" cy="153888"/>
            <a:chOff x="299405" y="6581924"/>
            <a:chExt cx="920730" cy="153888"/>
          </a:xfrm>
        </p:grpSpPr>
        <p:sp>
          <p:nvSpPr>
            <p:cNvPr id="75" name="Google Shape;75;p10">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76" name="Google Shape;76;p10">
              <a:hlinkClick r:id="rId5"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77" name="Google Shape;77;p10"/>
          <p:cNvSpPr txBox="1"/>
          <p:nvPr/>
        </p:nvSpPr>
        <p:spPr>
          <a:xfrm>
            <a:off x="299400" y="1499829"/>
            <a:ext cx="8539800" cy="800700"/>
          </a:xfrm>
          <a:prstGeom prst="roundRect">
            <a:avLst>
              <a:gd name="adj" fmla="val 13135"/>
            </a:avLst>
          </a:prstGeom>
          <a:solidFill>
            <a:schemeClr val="accent3"/>
          </a:solidFill>
          <a:ln w="38100" cap="flat" cmpd="sng">
            <a:noFill/>
            <a:prstDash val="solid"/>
            <a:miter lim="800000"/>
            <a:headEnd type="none" w="sm" len="sm"/>
            <a:tailEnd type="none" w="sm" len="sm"/>
          </a:ln>
        </p:spPr>
        <p:txBody>
          <a:bodyPr spcFirstLastPara="1" wrap="square" lIns="108000" tIns="72000" rIns="108000" bIns="72000" anchor="ctr" anchorCtr="0">
            <a:noAutofit/>
          </a:bodyPr>
          <a:lstStyle/>
          <a:p>
            <a:pPr marL="0" marR="0" lvl="0" indent="0" rtl="0">
              <a:spcBef>
                <a:spcPts val="600"/>
              </a:spcBef>
              <a:spcAft>
                <a:spcPts val="0"/>
              </a:spcAft>
              <a:buNone/>
            </a:pPr>
            <a:r>
              <a:rPr lang="en-GB" sz="1600" b="1" dirty="0">
                <a:solidFill>
                  <a:schemeClr val="bg1"/>
                </a:solidFill>
                <a:latin typeface="Roboto"/>
                <a:ea typeface="Roboto"/>
                <a:cs typeface="Roboto"/>
                <a:sym typeface="Roboto"/>
              </a:rPr>
              <a:t>Every primary school will test their pupils on the same subject at the same time during the week beginning </a:t>
            </a:r>
            <a:r>
              <a:rPr lang="en-GB" sz="1600" b="1" dirty="0" smtClean="0">
                <a:solidFill>
                  <a:schemeClr val="bg1"/>
                </a:solidFill>
                <a:latin typeface="Roboto"/>
                <a:ea typeface="Roboto"/>
                <a:cs typeface="Roboto"/>
                <a:sym typeface="Roboto"/>
              </a:rPr>
              <a:t>13</a:t>
            </a:r>
            <a:r>
              <a:rPr lang="en-GB" sz="1600" b="1" baseline="30000" dirty="0" smtClean="0">
                <a:solidFill>
                  <a:schemeClr val="bg1"/>
                </a:solidFill>
                <a:latin typeface="Roboto"/>
                <a:ea typeface="Roboto"/>
                <a:cs typeface="Roboto"/>
                <a:sym typeface="Roboto"/>
              </a:rPr>
              <a:t>th</a:t>
            </a:r>
            <a:r>
              <a:rPr lang="en-GB" sz="1600" b="1" dirty="0" smtClean="0">
                <a:solidFill>
                  <a:schemeClr val="bg1"/>
                </a:solidFill>
                <a:latin typeface="Roboto"/>
                <a:ea typeface="Roboto"/>
                <a:cs typeface="Roboto"/>
                <a:sym typeface="Roboto"/>
              </a:rPr>
              <a:t> </a:t>
            </a:r>
            <a:r>
              <a:rPr lang="en-GB" sz="1600" b="1" dirty="0">
                <a:solidFill>
                  <a:schemeClr val="bg1"/>
                </a:solidFill>
                <a:latin typeface="Roboto"/>
                <a:ea typeface="Roboto"/>
                <a:cs typeface="Roboto"/>
                <a:sym typeface="Roboto"/>
              </a:rPr>
              <a:t>May </a:t>
            </a:r>
            <a:r>
              <a:rPr lang="en-GB" sz="1600" b="1" dirty="0" smtClean="0">
                <a:solidFill>
                  <a:schemeClr val="bg1"/>
                </a:solidFill>
                <a:latin typeface="Roboto"/>
                <a:ea typeface="Roboto"/>
                <a:cs typeface="Roboto"/>
                <a:sym typeface="Roboto"/>
              </a:rPr>
              <a:t>2024. </a:t>
            </a:r>
            <a:r>
              <a:rPr lang="en-GB" sz="1600" b="1" dirty="0">
                <a:solidFill>
                  <a:schemeClr val="bg1"/>
                </a:solidFill>
                <a:latin typeface="Roboto"/>
                <a:ea typeface="Roboto"/>
                <a:cs typeface="Roboto"/>
                <a:sym typeface="Roboto"/>
              </a:rPr>
              <a:t>The schedule of tests for this year looks like this: </a:t>
            </a:r>
            <a:endParaRPr sz="1600" b="1" dirty="0">
              <a:solidFill>
                <a:schemeClr val="bg1"/>
              </a:solidFill>
              <a:latin typeface="Roboto"/>
              <a:ea typeface="Roboto"/>
              <a:cs typeface="Roboto"/>
              <a:sym typeface="Roboto"/>
            </a:endParaRPr>
          </a:p>
        </p:txBody>
      </p:sp>
      <p:graphicFrame>
        <p:nvGraphicFramePr>
          <p:cNvPr id="78" name="Google Shape;78;p10"/>
          <p:cNvGraphicFramePr/>
          <p:nvPr>
            <p:extLst>
              <p:ext uri="{D42A27DB-BD31-4B8C-83A1-F6EECF244321}">
                <p14:modId xmlns:p14="http://schemas.microsoft.com/office/powerpoint/2010/main" val="3217523518"/>
              </p:ext>
            </p:extLst>
          </p:nvPr>
        </p:nvGraphicFramePr>
        <p:xfrm>
          <a:off x="299400" y="2460396"/>
          <a:ext cx="8539800" cy="3848338"/>
        </p:xfrm>
        <a:graphic>
          <a:graphicData uri="http://schemas.openxmlformats.org/drawingml/2006/table">
            <a:tbl>
              <a:tblPr firstRow="1" bandRow="1">
                <a:noFill/>
                <a:tableStyleId>{AC7F3059-B8D5-4225-A012-316825FD3128}</a:tableStyleId>
              </a:tblPr>
              <a:tblGrid>
                <a:gridCol w="3412782">
                  <a:extLst>
                    <a:ext uri="{9D8B030D-6E8A-4147-A177-3AD203B41FA5}">
                      <a16:colId xmlns:a16="http://schemas.microsoft.com/office/drawing/2014/main" val="20000"/>
                    </a:ext>
                  </a:extLst>
                </a:gridCol>
                <a:gridCol w="5127018">
                  <a:extLst>
                    <a:ext uri="{9D8B030D-6E8A-4147-A177-3AD203B41FA5}">
                      <a16:colId xmlns:a16="http://schemas.microsoft.com/office/drawing/2014/main" val="20001"/>
                    </a:ext>
                  </a:extLst>
                </a:gridCol>
              </a:tblGrid>
              <a:tr h="488188">
                <a:tc>
                  <a:txBody>
                    <a:bodyPr/>
                    <a:lstStyle/>
                    <a:p>
                      <a:pPr marL="0" marR="0" lvl="0" indent="0" algn="ctr" rtl="0">
                        <a:spcBef>
                          <a:spcPts val="0"/>
                        </a:spcBef>
                        <a:spcAft>
                          <a:spcPts val="0"/>
                        </a:spcAft>
                        <a:buNone/>
                      </a:pPr>
                      <a:r>
                        <a:rPr lang="en-GB" sz="1800" dirty="0">
                          <a:solidFill>
                            <a:schemeClr val="tx1"/>
                          </a:solidFill>
                        </a:rPr>
                        <a:t>Assessment week </a:t>
                      </a:r>
                      <a:r>
                        <a:rPr lang="en-GB" sz="1800" dirty="0" smtClean="0">
                          <a:solidFill>
                            <a:schemeClr val="tx1"/>
                          </a:solidFill>
                        </a:rPr>
                        <a:t>2024</a:t>
                      </a:r>
                      <a:endParaRPr sz="1800" dirty="0">
                        <a:solidFill>
                          <a:schemeClr val="tx1"/>
                        </a:solidFill>
                        <a:latin typeface="Roboto"/>
                        <a:ea typeface="Roboto"/>
                        <a:cs typeface="Roboto"/>
                        <a:sym typeface="Roboto"/>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lvl="0" indent="0" algn="l" rtl="0">
                        <a:spcBef>
                          <a:spcPts val="0"/>
                        </a:spcBef>
                        <a:spcAft>
                          <a:spcPts val="0"/>
                        </a:spcAft>
                        <a:buNone/>
                      </a:pPr>
                      <a:r>
                        <a:rPr lang="en-GB" sz="1800" dirty="0">
                          <a:solidFill>
                            <a:schemeClr val="tx1"/>
                          </a:solidFill>
                        </a:rPr>
                        <a:t>Tests</a:t>
                      </a:r>
                      <a:endParaRPr sz="1800" dirty="0">
                        <a:solidFill>
                          <a:schemeClr val="tx1"/>
                        </a:solidFill>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53555">
                <a:tc>
                  <a:txBody>
                    <a:bodyPr/>
                    <a:lstStyle/>
                    <a:p>
                      <a:pPr marL="0" marR="0" lvl="0" indent="0" algn="ctr" rtl="0">
                        <a:spcBef>
                          <a:spcPts val="0"/>
                        </a:spcBef>
                        <a:spcAft>
                          <a:spcPts val="0"/>
                        </a:spcAft>
                        <a:buNone/>
                      </a:pPr>
                      <a:r>
                        <a:rPr lang="en-US" sz="1800" b="1" dirty="0" smtClean="0">
                          <a:solidFill>
                            <a:schemeClr val="lt1"/>
                          </a:solidFill>
                        </a:rPr>
                        <a:t>Monday 13</a:t>
                      </a:r>
                      <a:r>
                        <a:rPr lang="en-US" sz="1800" b="1" baseline="30000" dirty="0" smtClean="0">
                          <a:solidFill>
                            <a:schemeClr val="lt1"/>
                          </a:solidFill>
                        </a:rPr>
                        <a:t>th</a:t>
                      </a:r>
                      <a:r>
                        <a:rPr lang="en-US" sz="1800" b="1" dirty="0" smtClean="0">
                          <a:solidFill>
                            <a:schemeClr val="lt1"/>
                          </a:solidFill>
                        </a:rPr>
                        <a:t> </a:t>
                      </a:r>
                      <a:r>
                        <a:rPr lang="en-GB" sz="1800" b="1" dirty="0" smtClean="0">
                          <a:solidFill>
                            <a:schemeClr val="lt1"/>
                          </a:solidFill>
                        </a:rPr>
                        <a:t>May</a:t>
                      </a:r>
                      <a:endParaRPr sz="1800" b="1" dirty="0">
                        <a:solidFill>
                          <a:schemeClr val="lt1"/>
                        </a:solidFill>
                        <a:latin typeface="Roboto"/>
                        <a:ea typeface="Roboto"/>
                        <a:cs typeface="Roboto"/>
                        <a:sym typeface="Roboto"/>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lvl="0" indent="0" algn="l" rtl="0">
                        <a:spcBef>
                          <a:spcPts val="0"/>
                        </a:spcBef>
                        <a:spcAft>
                          <a:spcPts val="0"/>
                        </a:spcAft>
                        <a:buNone/>
                      </a:pPr>
                      <a:r>
                        <a:rPr lang="en-GB" sz="1600" b="1" dirty="0"/>
                        <a:t>English grammar, punctuation and spelling </a:t>
                      </a:r>
                      <a:endParaRPr sz="1600" b="1" dirty="0"/>
                    </a:p>
                    <a:p>
                      <a:pPr marL="0" lvl="0" indent="0" algn="l" rtl="0">
                        <a:spcBef>
                          <a:spcPts val="0"/>
                        </a:spcBef>
                        <a:spcAft>
                          <a:spcPts val="0"/>
                        </a:spcAft>
                        <a:buNone/>
                      </a:pPr>
                      <a:r>
                        <a:rPr lang="en-GB" sz="1600" dirty="0"/>
                        <a:t>Paper 1: questions</a:t>
                      </a:r>
                      <a:endParaRPr sz="1600" dirty="0"/>
                    </a:p>
                    <a:p>
                      <a:pPr marL="0" lvl="0" indent="0" algn="l" rtl="0">
                        <a:spcBef>
                          <a:spcPts val="0"/>
                        </a:spcBef>
                        <a:spcAft>
                          <a:spcPts val="0"/>
                        </a:spcAft>
                        <a:buNone/>
                      </a:pPr>
                      <a:r>
                        <a:rPr lang="en-GB" sz="1600" dirty="0"/>
                        <a:t>Paper 2: spelling</a:t>
                      </a:r>
                      <a:endParaRPr sz="1600"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26520">
                <a:tc>
                  <a:txBody>
                    <a:bodyPr/>
                    <a:lstStyle/>
                    <a:p>
                      <a:pPr marL="0" marR="0" lvl="0" indent="0" algn="ctr" rtl="0">
                        <a:spcBef>
                          <a:spcPts val="0"/>
                        </a:spcBef>
                        <a:spcAft>
                          <a:spcPts val="0"/>
                        </a:spcAft>
                        <a:buNone/>
                      </a:pPr>
                      <a:r>
                        <a:rPr lang="en-US" sz="1800" b="1" dirty="0" smtClean="0">
                          <a:solidFill>
                            <a:schemeClr val="lt1"/>
                          </a:solidFill>
                        </a:rPr>
                        <a:t>Tuesday 14</a:t>
                      </a:r>
                      <a:r>
                        <a:rPr lang="en-US" sz="1800" b="1" baseline="30000" dirty="0" smtClean="0">
                          <a:solidFill>
                            <a:schemeClr val="lt1"/>
                          </a:solidFill>
                        </a:rPr>
                        <a:t>th</a:t>
                      </a:r>
                      <a:r>
                        <a:rPr lang="en-US" sz="1800" b="1" dirty="0" smtClean="0">
                          <a:solidFill>
                            <a:schemeClr val="lt1"/>
                          </a:solidFill>
                        </a:rPr>
                        <a:t> </a:t>
                      </a:r>
                      <a:r>
                        <a:rPr lang="en-GB" sz="1800" b="1" dirty="0" smtClean="0">
                          <a:solidFill>
                            <a:schemeClr val="lt1"/>
                          </a:solidFill>
                        </a:rPr>
                        <a:t>May</a:t>
                      </a:r>
                      <a:endParaRPr sz="1800" b="1" dirty="0">
                        <a:solidFill>
                          <a:schemeClr val="lt1"/>
                        </a:solidFill>
                        <a:latin typeface="Roboto"/>
                        <a:ea typeface="Roboto"/>
                        <a:cs typeface="Roboto"/>
                        <a:sym typeface="Roboto"/>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600" b="1" dirty="0"/>
                        <a:t>English reading</a:t>
                      </a:r>
                      <a:endParaRPr sz="1600" b="1"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53555">
                <a:tc>
                  <a:txBody>
                    <a:bodyPr/>
                    <a:lstStyle/>
                    <a:p>
                      <a:pPr marL="0" marR="0" lvl="0" indent="0" algn="ctr" rtl="0">
                        <a:spcBef>
                          <a:spcPts val="0"/>
                        </a:spcBef>
                        <a:spcAft>
                          <a:spcPts val="0"/>
                        </a:spcAft>
                        <a:buNone/>
                      </a:pPr>
                      <a:r>
                        <a:rPr lang="en-US" sz="1800" b="1" dirty="0" smtClean="0">
                          <a:solidFill>
                            <a:schemeClr val="lt1"/>
                          </a:solidFill>
                        </a:rPr>
                        <a:t>Wednesday 15</a:t>
                      </a:r>
                      <a:r>
                        <a:rPr lang="en-US" sz="1800" b="1" baseline="30000" dirty="0" smtClean="0">
                          <a:solidFill>
                            <a:schemeClr val="lt1"/>
                          </a:solidFill>
                        </a:rPr>
                        <a:t>th</a:t>
                      </a:r>
                      <a:r>
                        <a:rPr lang="en-US" sz="1800" b="1" dirty="0" smtClean="0">
                          <a:solidFill>
                            <a:schemeClr val="lt1"/>
                          </a:solidFill>
                        </a:rPr>
                        <a:t> </a:t>
                      </a:r>
                      <a:r>
                        <a:rPr lang="en-GB" sz="1800" b="1" dirty="0" smtClean="0">
                          <a:solidFill>
                            <a:schemeClr val="lt1"/>
                          </a:solidFill>
                        </a:rPr>
                        <a:t>May</a:t>
                      </a:r>
                      <a:endParaRPr sz="1800" b="1" dirty="0">
                        <a:solidFill>
                          <a:schemeClr val="lt1"/>
                        </a:solidFill>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600" b="1" dirty="0"/>
                        <a:t>Mathematics</a:t>
                      </a:r>
                      <a:endParaRPr sz="1600" b="1" dirty="0"/>
                    </a:p>
                    <a:p>
                      <a:pPr marL="0" marR="0" lvl="0" indent="0" algn="l" rtl="0">
                        <a:spcBef>
                          <a:spcPts val="0"/>
                        </a:spcBef>
                        <a:spcAft>
                          <a:spcPts val="0"/>
                        </a:spcAft>
                        <a:buNone/>
                      </a:pPr>
                      <a:r>
                        <a:rPr lang="en-GB" sz="1600" dirty="0"/>
                        <a:t>Paper 1: arithmetic</a:t>
                      </a:r>
                      <a:endParaRPr sz="1600" dirty="0"/>
                    </a:p>
                    <a:p>
                      <a:pPr marL="0" marR="0" lvl="0" indent="0" algn="l" rtl="0">
                        <a:spcBef>
                          <a:spcPts val="0"/>
                        </a:spcBef>
                        <a:spcAft>
                          <a:spcPts val="0"/>
                        </a:spcAft>
                        <a:buNone/>
                      </a:pPr>
                      <a:r>
                        <a:rPr lang="en-GB" sz="1600" dirty="0"/>
                        <a:t>Paper 2: reasoning</a:t>
                      </a:r>
                      <a:endParaRPr sz="1600"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26520">
                <a:tc>
                  <a:txBody>
                    <a:bodyPr/>
                    <a:lstStyle/>
                    <a:p>
                      <a:pPr marL="0" marR="0" lvl="0" indent="0" algn="ctr" rtl="0">
                        <a:spcBef>
                          <a:spcPts val="0"/>
                        </a:spcBef>
                        <a:spcAft>
                          <a:spcPts val="0"/>
                        </a:spcAft>
                        <a:buNone/>
                      </a:pPr>
                      <a:r>
                        <a:rPr lang="en-US" sz="1800" b="1" dirty="0" smtClean="0">
                          <a:solidFill>
                            <a:schemeClr val="lt1"/>
                          </a:solidFill>
                        </a:rPr>
                        <a:t>Thursday 16</a:t>
                      </a:r>
                      <a:r>
                        <a:rPr lang="en-US" sz="1800" b="1" baseline="30000" dirty="0" smtClean="0">
                          <a:solidFill>
                            <a:schemeClr val="lt1"/>
                          </a:solidFill>
                        </a:rPr>
                        <a:t>th</a:t>
                      </a:r>
                      <a:r>
                        <a:rPr lang="en-US" sz="1800" b="1" dirty="0" smtClean="0">
                          <a:solidFill>
                            <a:schemeClr val="lt1"/>
                          </a:solidFill>
                        </a:rPr>
                        <a:t> May</a:t>
                      </a:r>
                      <a:endParaRPr sz="1800" b="1" dirty="0">
                        <a:solidFill>
                          <a:schemeClr val="lt1"/>
                        </a:solidFill>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600" b="1" dirty="0"/>
                        <a:t>Mathematics</a:t>
                      </a:r>
                      <a:endParaRPr sz="1600" b="1" dirty="0"/>
                    </a:p>
                    <a:p>
                      <a:pPr marL="0" marR="0" lvl="0" indent="0" algn="l" rtl="0">
                        <a:spcBef>
                          <a:spcPts val="0"/>
                        </a:spcBef>
                        <a:spcAft>
                          <a:spcPts val="0"/>
                        </a:spcAft>
                        <a:buNone/>
                      </a:pPr>
                      <a:r>
                        <a:rPr lang="en-GB" sz="1600" dirty="0"/>
                        <a:t>Paper 3: reasoning</a:t>
                      </a:r>
                      <a:endParaRPr sz="1600"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EE8C8738-6FE1-6908-FD91-BD1F3B09EBCB}"/>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p:nvPr/>
        </p:nvSpPr>
        <p:spPr>
          <a:xfrm>
            <a:off x="-2695"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4" name="Google Shape;84;p11"/>
          <p:cNvSpPr txBox="1"/>
          <p:nvPr/>
        </p:nvSpPr>
        <p:spPr>
          <a:xfrm>
            <a:off x="299405" y="549275"/>
            <a:ext cx="8539800" cy="804707"/>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a:solidFill>
                  <a:schemeClr val="dk1"/>
                </a:solidFill>
                <a:latin typeface="Roboto Black"/>
                <a:ea typeface="Roboto Black"/>
                <a:cs typeface="Roboto Black"/>
                <a:sym typeface="Roboto Black"/>
              </a:rPr>
              <a:t>What are the children tested on? </a:t>
            </a:r>
            <a:endParaRPr/>
          </a:p>
          <a:p>
            <a:pPr marL="0" marR="0" lvl="0" indent="0" algn="just" rtl="0">
              <a:spcBef>
                <a:spcPts val="0"/>
              </a:spcBef>
              <a:spcAft>
                <a:spcPts val="0"/>
              </a:spcAft>
              <a:buNone/>
            </a:pPr>
            <a:endParaRPr sz="1600">
              <a:solidFill>
                <a:schemeClr val="dk1"/>
              </a:solidFill>
              <a:latin typeface="Roboto"/>
              <a:ea typeface="Roboto"/>
              <a:cs typeface="Roboto"/>
              <a:sym typeface="Roboto"/>
            </a:endParaRPr>
          </a:p>
        </p:txBody>
      </p:sp>
      <p:pic>
        <p:nvPicPr>
          <p:cNvPr id="85" name="Google Shape;85;p11"/>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86" name="Google Shape;86;p11"/>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87" name="Google Shape;87;p11"/>
          <p:cNvGrpSpPr/>
          <p:nvPr/>
        </p:nvGrpSpPr>
        <p:grpSpPr>
          <a:xfrm>
            <a:off x="299405" y="6581924"/>
            <a:ext cx="920590" cy="153900"/>
            <a:chOff x="299405" y="6581924"/>
            <a:chExt cx="920590" cy="153900"/>
          </a:xfrm>
        </p:grpSpPr>
        <p:sp>
          <p:nvSpPr>
            <p:cNvPr id="88" name="Google Shape;88;p11">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9" name="Google Shape;89;p11">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90" name="Google Shape;90;p11"/>
          <p:cNvSpPr txBox="1"/>
          <p:nvPr/>
        </p:nvSpPr>
        <p:spPr>
          <a:xfrm>
            <a:off x="350200" y="1447945"/>
            <a:ext cx="1633200" cy="2443800"/>
          </a:xfrm>
          <a:prstGeom prst="roundRect">
            <a:avLst>
              <a:gd name="adj" fmla="val 6855"/>
            </a:avLst>
          </a:prstGeom>
          <a:solidFill>
            <a:srgbClr val="6D55A3"/>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1" dirty="0">
                <a:solidFill>
                  <a:schemeClr val="bg1"/>
                </a:solidFill>
                <a:latin typeface="Roboto"/>
                <a:ea typeface="Roboto"/>
                <a:cs typeface="Roboto"/>
                <a:sym typeface="Roboto"/>
              </a:rPr>
              <a:t>English grammar punctuation and spelling</a:t>
            </a:r>
            <a:endParaRPr sz="1800" b="1" dirty="0">
              <a:solidFill>
                <a:schemeClr val="bg1"/>
              </a:solidFill>
              <a:latin typeface="Roboto"/>
              <a:ea typeface="Roboto"/>
              <a:cs typeface="Roboto"/>
              <a:sym typeface="Roboto"/>
            </a:endParaRPr>
          </a:p>
        </p:txBody>
      </p:sp>
      <p:sp>
        <p:nvSpPr>
          <p:cNvPr id="91" name="Google Shape;91;p11"/>
          <p:cNvSpPr txBox="1"/>
          <p:nvPr/>
        </p:nvSpPr>
        <p:spPr>
          <a:xfrm>
            <a:off x="2062200" y="1441129"/>
            <a:ext cx="6827800" cy="2450700"/>
          </a:xfrm>
          <a:prstGeom prst="roundRect">
            <a:avLst>
              <a:gd name="adj" fmla="val 5897"/>
            </a:avLst>
          </a:prstGeom>
          <a:solidFill>
            <a:schemeClr val="bg1"/>
          </a:solidFill>
          <a:ln>
            <a:noFill/>
          </a:ln>
        </p:spPr>
        <p:txBody>
          <a:bodyPr spcFirstLastPara="1" wrap="square" lIns="108000" tIns="108000" rIns="108000" bIns="108000" anchor="ctr" anchorCtr="0">
            <a:noAutofit/>
          </a:bodyPr>
          <a:lstStyle/>
          <a:p>
            <a:pPr marL="0" marR="0" lvl="0" indent="0" algn="l" rtl="0">
              <a:spcBef>
                <a:spcPts val="600"/>
              </a:spcBef>
              <a:spcAft>
                <a:spcPts val="0"/>
              </a:spcAft>
              <a:buNone/>
            </a:pPr>
            <a:r>
              <a:rPr lang="en-GB" sz="1600" b="1" dirty="0">
                <a:solidFill>
                  <a:schemeClr val="dk1"/>
                </a:solidFill>
                <a:latin typeface="Roboto"/>
                <a:ea typeface="Roboto"/>
                <a:cs typeface="Roboto"/>
                <a:sym typeface="Roboto"/>
              </a:rPr>
              <a:t>Paper 1: questions (45 minutes) 50 marks</a:t>
            </a:r>
            <a:endParaRPr sz="1600" b="1"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dirty="0">
                <a:solidFill>
                  <a:schemeClr val="dk1"/>
                </a:solidFill>
                <a:latin typeface="Roboto"/>
                <a:ea typeface="Roboto"/>
                <a:cs typeface="Roboto"/>
                <a:sym typeface="Roboto"/>
              </a:rPr>
              <a:t>A combined question and answer booklet which assesses pupils’ understanding of the grammar, punctuation and spelling elements of the national curriculum English programmes of study for key stage two. </a:t>
            </a:r>
            <a:endParaRPr sz="1600"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b="1" dirty="0">
                <a:solidFill>
                  <a:schemeClr val="dk1"/>
                </a:solidFill>
                <a:latin typeface="Roboto"/>
                <a:ea typeface="Roboto"/>
                <a:cs typeface="Roboto"/>
                <a:sym typeface="Roboto"/>
              </a:rPr>
              <a:t>Paper 2: spelling (15 minutes but not strictly timed) 20 marks</a:t>
            </a:r>
            <a:endParaRPr sz="1600" b="1"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dirty="0">
                <a:solidFill>
                  <a:schemeClr val="dk1"/>
                </a:solidFill>
                <a:latin typeface="Roboto"/>
                <a:ea typeface="Roboto"/>
                <a:cs typeface="Roboto"/>
                <a:sym typeface="Roboto"/>
              </a:rPr>
              <a:t>The paper that pupils receive has 20 sentences, each with a missing word. The teacher reads the sentences one at a time and pupils write in the missing word on their paper. </a:t>
            </a:r>
            <a:endParaRPr sz="1600" dirty="0">
              <a:solidFill>
                <a:schemeClr val="dk1"/>
              </a:solidFill>
              <a:latin typeface="Roboto"/>
              <a:ea typeface="Roboto"/>
              <a:cs typeface="Roboto"/>
              <a:sym typeface="Roboto"/>
            </a:endParaRPr>
          </a:p>
        </p:txBody>
      </p:sp>
      <p:sp>
        <p:nvSpPr>
          <p:cNvPr id="92" name="Google Shape;92;p11"/>
          <p:cNvSpPr txBox="1"/>
          <p:nvPr/>
        </p:nvSpPr>
        <p:spPr>
          <a:xfrm>
            <a:off x="350200" y="3986623"/>
            <a:ext cx="1633200" cy="2450700"/>
          </a:xfrm>
          <a:prstGeom prst="roundRect">
            <a:avLst>
              <a:gd name="adj" fmla="val 8586"/>
            </a:avLst>
          </a:prstGeom>
          <a:solidFill>
            <a:srgbClr val="6D55A3"/>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2000" b="1" dirty="0">
                <a:solidFill>
                  <a:schemeClr val="bg1"/>
                </a:solidFill>
                <a:latin typeface="Roboto"/>
                <a:ea typeface="Roboto"/>
                <a:cs typeface="Roboto"/>
                <a:sym typeface="Roboto"/>
              </a:rPr>
              <a:t>English</a:t>
            </a:r>
            <a:endParaRPr sz="2000" b="1" dirty="0">
              <a:solidFill>
                <a:schemeClr val="bg1"/>
              </a:solidFill>
              <a:latin typeface="Roboto"/>
              <a:ea typeface="Roboto"/>
              <a:cs typeface="Roboto"/>
              <a:sym typeface="Roboto"/>
            </a:endParaRPr>
          </a:p>
          <a:p>
            <a:pPr marL="0" marR="0" lvl="0" indent="0" algn="ctr" rtl="0">
              <a:spcBef>
                <a:spcPts val="0"/>
              </a:spcBef>
              <a:spcAft>
                <a:spcPts val="0"/>
              </a:spcAft>
              <a:buNone/>
            </a:pPr>
            <a:r>
              <a:rPr lang="en-GB" sz="2000" b="1" dirty="0">
                <a:solidFill>
                  <a:schemeClr val="bg1"/>
                </a:solidFill>
                <a:latin typeface="Roboto"/>
                <a:ea typeface="Roboto"/>
                <a:cs typeface="Roboto"/>
                <a:sym typeface="Roboto"/>
              </a:rPr>
              <a:t> Reading</a:t>
            </a:r>
            <a:endParaRPr sz="2000" b="1" dirty="0">
              <a:solidFill>
                <a:schemeClr val="bg1"/>
              </a:solidFill>
              <a:latin typeface="Roboto"/>
              <a:ea typeface="Roboto"/>
              <a:cs typeface="Roboto"/>
              <a:sym typeface="Roboto"/>
            </a:endParaRPr>
          </a:p>
        </p:txBody>
      </p:sp>
      <p:sp>
        <p:nvSpPr>
          <p:cNvPr id="93" name="Google Shape;93;p11"/>
          <p:cNvSpPr txBox="1"/>
          <p:nvPr/>
        </p:nvSpPr>
        <p:spPr>
          <a:xfrm>
            <a:off x="2056067" y="3986623"/>
            <a:ext cx="6827800" cy="2457900"/>
          </a:xfrm>
          <a:prstGeom prst="roundRect">
            <a:avLst>
              <a:gd name="adj" fmla="val 4778"/>
            </a:avLst>
          </a:prstGeom>
          <a:solidFill>
            <a:schemeClr val="bg1"/>
          </a:solidFill>
          <a:ln>
            <a:noFill/>
          </a:ln>
        </p:spPr>
        <p:txBody>
          <a:bodyPr spcFirstLastPara="1" wrap="square" lIns="108000" tIns="108000" rIns="108000" bIns="108000" anchor="ctr" anchorCtr="0">
            <a:noAutofit/>
          </a:bodyPr>
          <a:lstStyle/>
          <a:p>
            <a:pPr marL="0" marR="0" lvl="0" indent="0" algn="l" rtl="0">
              <a:spcBef>
                <a:spcPts val="600"/>
              </a:spcBef>
              <a:spcAft>
                <a:spcPts val="0"/>
              </a:spcAft>
              <a:buNone/>
            </a:pPr>
            <a:r>
              <a:rPr lang="en-GB" sz="1600" b="1" dirty="0">
                <a:solidFill>
                  <a:schemeClr val="dk1"/>
                </a:solidFill>
                <a:latin typeface="Roboto"/>
                <a:ea typeface="Roboto"/>
                <a:cs typeface="Roboto"/>
                <a:sym typeface="Roboto"/>
              </a:rPr>
              <a:t>(1 hour) 50 marks</a:t>
            </a:r>
            <a:endParaRPr sz="1600" b="1"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dirty="0">
                <a:solidFill>
                  <a:schemeClr val="dk1"/>
                </a:solidFill>
                <a:latin typeface="Roboto"/>
                <a:ea typeface="Roboto"/>
                <a:cs typeface="Roboto"/>
                <a:sym typeface="Roboto"/>
              </a:rPr>
              <a:t>Pupils will have a reading booklet with three different texts to read and a corresponding question and answer booklet. The texts are presented in increasing levels of difficulty and pupils’ comprehension skills will be assessed against the comprehension elements of the English programme of study for key stage two. </a:t>
            </a:r>
            <a:endParaRPr sz="1600" dirty="0">
              <a:solidFill>
                <a:schemeClr val="dk1"/>
              </a:solidFill>
              <a:latin typeface="Roboto"/>
              <a:ea typeface="Roboto"/>
              <a:cs typeface="Roboto"/>
              <a:sym typeface="Roboto"/>
            </a:endParaRPr>
          </a:p>
          <a:p>
            <a:pPr marL="0" marR="0" lvl="0" indent="0" algn="l" rtl="0">
              <a:spcBef>
                <a:spcPts val="600"/>
              </a:spcBef>
              <a:spcAft>
                <a:spcPts val="0"/>
              </a:spcAft>
              <a:buNone/>
            </a:pPr>
            <a:endParaRPr sz="1600"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820D9443-CE70-76C6-DCE5-BCDE92500ED8}"/>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par>
                                <p:cTn id="13" presetID="10"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1000"/>
                                        <p:tgtEl>
                                          <p:spTgt spid="92"/>
                                        </p:tgtEl>
                                      </p:cBhvr>
                                    </p:animEffect>
                                  </p:childTnLst>
                                </p:cTn>
                              </p:par>
                              <p:par>
                                <p:cTn id="21" presetID="10"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a:off x="0"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99" name="Google Shape;99;p12"/>
          <p:cNvSpPr txBox="1"/>
          <p:nvPr/>
        </p:nvSpPr>
        <p:spPr>
          <a:xfrm>
            <a:off x="299405" y="549275"/>
            <a:ext cx="8539800" cy="821778"/>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a:solidFill>
                  <a:schemeClr val="dk1"/>
                </a:solidFill>
                <a:latin typeface="Roboto Black"/>
                <a:ea typeface="Roboto Black"/>
                <a:cs typeface="Roboto Black"/>
                <a:sym typeface="Roboto Black"/>
              </a:rPr>
              <a:t>What are the children tested on? </a:t>
            </a:r>
            <a:endParaRPr/>
          </a:p>
          <a:p>
            <a:pPr marL="0" marR="0" lvl="0" indent="0" algn="just" rtl="0">
              <a:spcBef>
                <a:spcPts val="0"/>
              </a:spcBef>
              <a:spcAft>
                <a:spcPts val="0"/>
              </a:spcAft>
              <a:buNone/>
            </a:pPr>
            <a:endParaRPr sz="1600">
              <a:solidFill>
                <a:schemeClr val="dk1"/>
              </a:solidFill>
              <a:latin typeface="Roboto"/>
              <a:ea typeface="Roboto"/>
              <a:cs typeface="Roboto"/>
              <a:sym typeface="Roboto"/>
            </a:endParaRPr>
          </a:p>
        </p:txBody>
      </p:sp>
      <p:pic>
        <p:nvPicPr>
          <p:cNvPr id="100" name="Google Shape;100;p12"/>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01" name="Google Shape;101;p12"/>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02" name="Google Shape;102;p12"/>
          <p:cNvGrpSpPr/>
          <p:nvPr/>
        </p:nvGrpSpPr>
        <p:grpSpPr>
          <a:xfrm>
            <a:off x="299405" y="6581924"/>
            <a:ext cx="920590" cy="153900"/>
            <a:chOff x="299405" y="6581924"/>
            <a:chExt cx="920590" cy="153900"/>
          </a:xfrm>
        </p:grpSpPr>
        <p:sp>
          <p:nvSpPr>
            <p:cNvPr id="103" name="Google Shape;103;p12">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04" name="Google Shape;104;p12">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05" name="Google Shape;105;p12"/>
          <p:cNvSpPr txBox="1"/>
          <p:nvPr/>
        </p:nvSpPr>
        <p:spPr>
          <a:xfrm>
            <a:off x="299405" y="1422225"/>
            <a:ext cx="2122470" cy="2977800"/>
          </a:xfrm>
          <a:prstGeom prst="roundRect">
            <a:avLst>
              <a:gd name="adj" fmla="val 4712"/>
            </a:avLst>
          </a:prstGeom>
          <a:solidFill>
            <a:srgbClr val="8F50A0"/>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2400" b="1" dirty="0">
                <a:solidFill>
                  <a:schemeClr val="bg1"/>
                </a:solidFill>
                <a:latin typeface="Roboto"/>
                <a:ea typeface="Roboto"/>
                <a:cs typeface="Roboto"/>
                <a:sym typeface="Roboto"/>
              </a:rPr>
              <a:t>Mathematics</a:t>
            </a:r>
            <a:endParaRPr sz="2400" b="1" dirty="0">
              <a:solidFill>
                <a:schemeClr val="bg1"/>
              </a:solidFill>
              <a:latin typeface="Roboto"/>
              <a:ea typeface="Roboto"/>
              <a:cs typeface="Roboto"/>
              <a:sym typeface="Roboto"/>
            </a:endParaRPr>
          </a:p>
        </p:txBody>
      </p:sp>
      <p:sp>
        <p:nvSpPr>
          <p:cNvPr id="106" name="Google Shape;106;p12"/>
          <p:cNvSpPr txBox="1"/>
          <p:nvPr/>
        </p:nvSpPr>
        <p:spPr>
          <a:xfrm>
            <a:off x="2498103" y="1422225"/>
            <a:ext cx="6341101" cy="2977800"/>
          </a:xfrm>
          <a:prstGeom prst="roundRect">
            <a:avLst>
              <a:gd name="adj" fmla="val 2738"/>
            </a:avLst>
          </a:prstGeom>
          <a:solidFill>
            <a:schemeClr val="bg1"/>
          </a:solidFill>
          <a:ln>
            <a:noFill/>
          </a:ln>
        </p:spPr>
        <p:txBody>
          <a:bodyPr spcFirstLastPara="1" wrap="square" lIns="108000" tIns="108000" rIns="108000" bIns="108000" anchor="t" anchorCtr="0">
            <a:noAutofit/>
          </a:bodyPr>
          <a:lstStyle/>
          <a:p>
            <a:pPr marL="0" marR="0" lvl="0" indent="0" algn="l" rtl="0">
              <a:spcBef>
                <a:spcPts val="600"/>
              </a:spcBef>
              <a:spcAft>
                <a:spcPts val="0"/>
              </a:spcAft>
              <a:buNone/>
            </a:pPr>
            <a:endParaRPr sz="1600" i="1"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b="1" dirty="0">
                <a:solidFill>
                  <a:schemeClr val="dk1"/>
                </a:solidFill>
                <a:latin typeface="Roboto"/>
                <a:ea typeface="Roboto"/>
                <a:cs typeface="Roboto"/>
                <a:sym typeface="Roboto"/>
              </a:rPr>
              <a:t>Paper 1: arithmetic (30 minutes) 40 marks</a:t>
            </a:r>
            <a:endParaRPr sz="1600" b="1"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dirty="0">
                <a:solidFill>
                  <a:schemeClr val="dk1"/>
                </a:solidFill>
                <a:latin typeface="Roboto"/>
                <a:ea typeface="Roboto"/>
                <a:cs typeface="Roboto"/>
                <a:sym typeface="Roboto"/>
              </a:rPr>
              <a:t>Pupils will have a booklet of arithmetic questions based on the national curriculum maths key stage two programmes of study. </a:t>
            </a:r>
            <a:endParaRPr sz="1600"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b="1" dirty="0">
                <a:solidFill>
                  <a:schemeClr val="dk1"/>
                </a:solidFill>
                <a:latin typeface="Roboto"/>
                <a:ea typeface="Roboto"/>
                <a:cs typeface="Roboto"/>
                <a:sym typeface="Roboto"/>
              </a:rPr>
              <a:t>Papers 2 and 3: reasoning (40 minutes each) 35 marks each</a:t>
            </a:r>
            <a:endParaRPr sz="1600"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dirty="0">
                <a:solidFill>
                  <a:schemeClr val="dk1"/>
                </a:solidFill>
                <a:latin typeface="Roboto"/>
                <a:ea typeface="Roboto"/>
                <a:cs typeface="Roboto"/>
                <a:sym typeface="Roboto"/>
              </a:rPr>
              <a:t>Both papers will ask children to reason and solve problems, again based on the national curriculum maths programmes of study.</a:t>
            </a:r>
            <a:endParaRPr sz="1600"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3337D0AB-D016-01C1-F21D-AE56207A916A}"/>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par>
                                <p:cTn id="13" presetID="10"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p:nvPr/>
        </p:nvSpPr>
        <p:spPr>
          <a:xfrm>
            <a:off x="0" y="-599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12" name="Google Shape;112;p13"/>
          <p:cNvSpPr txBox="1"/>
          <p:nvPr/>
        </p:nvSpPr>
        <p:spPr>
          <a:xfrm>
            <a:off x="299400" y="549275"/>
            <a:ext cx="5168146" cy="829988"/>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dirty="0">
                <a:solidFill>
                  <a:schemeClr val="dk1"/>
                </a:solidFill>
                <a:latin typeface="Roboto Black"/>
                <a:ea typeface="Roboto Black"/>
                <a:cs typeface="Roboto Black"/>
                <a:sym typeface="Roboto Black"/>
              </a:rPr>
              <a:t>How are the tests administered? </a:t>
            </a:r>
            <a:endParaRPr dirty="0"/>
          </a:p>
          <a:p>
            <a:pPr marL="0" marR="0" lvl="0" indent="0" algn="just" rtl="0">
              <a:spcBef>
                <a:spcPts val="0"/>
              </a:spcBef>
              <a:spcAft>
                <a:spcPts val="0"/>
              </a:spcAft>
              <a:buNone/>
            </a:pPr>
            <a:endParaRPr sz="1600" dirty="0">
              <a:solidFill>
                <a:schemeClr val="dk1"/>
              </a:solidFill>
              <a:latin typeface="Roboto"/>
              <a:ea typeface="Roboto"/>
              <a:cs typeface="Roboto"/>
              <a:sym typeface="Roboto"/>
            </a:endParaRPr>
          </a:p>
        </p:txBody>
      </p:sp>
      <p:pic>
        <p:nvPicPr>
          <p:cNvPr id="113" name="Google Shape;113;p13"/>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14" name="Google Shape;114;p13"/>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15" name="Google Shape;115;p13"/>
          <p:cNvGrpSpPr/>
          <p:nvPr/>
        </p:nvGrpSpPr>
        <p:grpSpPr>
          <a:xfrm>
            <a:off x="299405" y="6581924"/>
            <a:ext cx="920590" cy="153900"/>
            <a:chOff x="299405" y="6581924"/>
            <a:chExt cx="920590" cy="153900"/>
          </a:xfrm>
        </p:grpSpPr>
        <p:sp>
          <p:nvSpPr>
            <p:cNvPr id="116" name="Google Shape;116;p13">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17" name="Google Shape;117;p13">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18" name="Google Shape;118;p13"/>
          <p:cNvSpPr txBox="1"/>
          <p:nvPr/>
        </p:nvSpPr>
        <p:spPr>
          <a:xfrm>
            <a:off x="299375" y="1465359"/>
            <a:ext cx="5168171" cy="4843365"/>
          </a:xfrm>
          <a:prstGeom prst="roundRect">
            <a:avLst>
              <a:gd name="adj" fmla="val 3788"/>
            </a:avLst>
          </a:prstGeom>
          <a:solidFill>
            <a:schemeClr val="bg1"/>
          </a:solidFill>
          <a:ln>
            <a:noFill/>
          </a:ln>
        </p:spPr>
        <p:txBody>
          <a:bodyPr spcFirstLastPara="1" wrap="square" lIns="216000" tIns="216000" rIns="216000" bIns="216000" anchor="t" anchorCtr="0">
            <a:noAutofit/>
          </a:bodyPr>
          <a:lstStyle/>
          <a:p>
            <a:pPr marL="216000" marR="0" lvl="0" indent="-216000" rtl="0">
              <a:spcBef>
                <a:spcPts val="1200"/>
              </a:spcBef>
              <a:spcAft>
                <a:spcPts val="0"/>
              </a:spcAft>
              <a:buClr>
                <a:schemeClr val="dk1"/>
              </a:buClr>
              <a:buSzPts val="1600"/>
              <a:buFont typeface="Roboto"/>
              <a:buChar char="●"/>
            </a:pPr>
            <a:r>
              <a:rPr lang="en-US" sz="1600" b="1" dirty="0" smtClean="0">
                <a:solidFill>
                  <a:schemeClr val="accent1"/>
                </a:solidFill>
                <a:highlight>
                  <a:schemeClr val="lt1"/>
                </a:highlight>
                <a:latin typeface="Roboto"/>
                <a:ea typeface="Roboto"/>
                <a:cs typeface="Roboto"/>
                <a:sym typeface="Roboto"/>
              </a:rPr>
              <a:t>We will welcome the children from 8am with a SATs breakfast to relax them and settle their nerves</a:t>
            </a:r>
          </a:p>
          <a:p>
            <a:pPr marL="216000" marR="0" lvl="0" indent="-216000" rtl="0">
              <a:spcBef>
                <a:spcPts val="1200"/>
              </a:spcBef>
              <a:spcAft>
                <a:spcPts val="0"/>
              </a:spcAft>
              <a:buClr>
                <a:schemeClr val="dk1"/>
              </a:buClr>
              <a:buSzPts val="1600"/>
              <a:buFont typeface="Roboto"/>
              <a:buChar char="●"/>
            </a:pPr>
            <a:r>
              <a:rPr lang="en-US" sz="1600" b="1" dirty="0" smtClean="0">
                <a:solidFill>
                  <a:schemeClr val="accent1"/>
                </a:solidFill>
                <a:highlight>
                  <a:schemeClr val="lt1"/>
                </a:highlight>
                <a:latin typeface="Roboto"/>
                <a:ea typeface="Roboto"/>
                <a:cs typeface="Roboto"/>
                <a:sym typeface="Roboto"/>
              </a:rPr>
              <a:t>Before we begin we usually take 5 minutes outside in the fresh air</a:t>
            </a:r>
          </a:p>
          <a:p>
            <a:pPr marL="216000" marR="0" lvl="0" indent="-216000" rtl="0">
              <a:spcBef>
                <a:spcPts val="1200"/>
              </a:spcBef>
              <a:spcAft>
                <a:spcPts val="0"/>
              </a:spcAft>
              <a:buClr>
                <a:schemeClr val="dk1"/>
              </a:buClr>
              <a:buSzPts val="1600"/>
              <a:buFont typeface="Roboto"/>
              <a:buChar char="●"/>
            </a:pPr>
            <a:r>
              <a:rPr lang="en-US" sz="1600" b="1" dirty="0" smtClean="0">
                <a:solidFill>
                  <a:schemeClr val="accent1"/>
                </a:solidFill>
                <a:highlight>
                  <a:schemeClr val="lt1"/>
                </a:highlight>
                <a:latin typeface="Roboto"/>
                <a:ea typeface="Roboto"/>
                <a:cs typeface="Roboto"/>
                <a:sym typeface="Roboto"/>
              </a:rPr>
              <a:t>SATs will take place for most children in the classroom unless there are special arrangements in place, so it will be a familiar environment</a:t>
            </a:r>
          </a:p>
          <a:p>
            <a:pPr marR="0" lvl="0" rtl="0">
              <a:spcBef>
                <a:spcPts val="1200"/>
              </a:spcBef>
              <a:spcAft>
                <a:spcPts val="0"/>
              </a:spcAft>
              <a:buClr>
                <a:schemeClr val="dk1"/>
              </a:buClr>
              <a:buSzPts val="1600"/>
            </a:pPr>
            <a:endParaRPr sz="1600" b="1" dirty="0">
              <a:solidFill>
                <a:schemeClr val="accent1"/>
              </a:solidFill>
              <a:highlight>
                <a:schemeClr val="lt1"/>
              </a:highlight>
              <a:latin typeface="Roboto"/>
              <a:ea typeface="Roboto"/>
              <a:cs typeface="Roboto"/>
              <a:sym typeface="Roboto"/>
            </a:endParaRPr>
          </a:p>
          <a:p>
            <a:pPr marL="457200" marR="0" lvl="0" indent="0" algn="just" rtl="0">
              <a:spcBef>
                <a:spcPts val="1200"/>
              </a:spcBef>
              <a:spcAft>
                <a:spcPts val="0"/>
              </a:spcAft>
              <a:buNone/>
            </a:pPr>
            <a:endParaRPr sz="1600" dirty="0">
              <a:solidFill>
                <a:srgbClr val="FF0000"/>
              </a:solidFill>
              <a:highlight>
                <a:schemeClr val="lt1"/>
              </a:highlight>
              <a:latin typeface="Roboto"/>
              <a:ea typeface="Roboto"/>
              <a:cs typeface="Roboto"/>
              <a:sym typeface="Roboto"/>
            </a:endParaRPr>
          </a:p>
        </p:txBody>
      </p:sp>
      <p:pic>
        <p:nvPicPr>
          <p:cNvPr id="120" name="Google Shape;120;p13"/>
          <p:cNvPicPr preferRelativeResize="0"/>
          <p:nvPr/>
        </p:nvPicPr>
        <p:blipFill rotWithShape="1">
          <a:blip r:embed="rId6">
            <a:alphaModFix/>
          </a:blip>
          <a:srcRect l="40224" r="19411"/>
          <a:stretch/>
        </p:blipFill>
        <p:spPr>
          <a:xfrm>
            <a:off x="5766921" y="549275"/>
            <a:ext cx="3077679" cy="5759449"/>
          </a:xfrm>
          <a:prstGeom prst="rect">
            <a:avLst/>
          </a:prstGeom>
          <a:noFill/>
          <a:ln>
            <a:noFill/>
          </a:ln>
        </p:spPr>
      </p:pic>
      <p:sp>
        <p:nvSpPr>
          <p:cNvPr id="2" name="Rectangle 1">
            <a:extLst>
              <a:ext uri="{FF2B5EF4-FFF2-40B4-BE49-F238E27FC236}">
                <a16:creationId xmlns:a16="http://schemas.microsoft.com/office/drawing/2014/main" id="{B93581B4-9601-6EF8-F697-F686E30AFD33}"/>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1000"/>
                                  </p:stCondLst>
                                  <p:childTnLst>
                                    <p:set>
                                      <p:cBhvr>
                                        <p:cTn id="14" dur="1" fill="hold">
                                          <p:stCondLst>
                                            <p:cond delay="0"/>
                                          </p:stCondLst>
                                        </p:cTn>
                                        <p:tgtEl>
                                          <p:spTgt spid="118">
                                            <p:txEl>
                                              <p:pRg st="0" end="0"/>
                                            </p:txEl>
                                          </p:spTgt>
                                        </p:tgtEl>
                                        <p:attrNameLst>
                                          <p:attrName>style.visibility</p:attrName>
                                        </p:attrNameLst>
                                      </p:cBhvr>
                                      <p:to>
                                        <p:strVal val="visible"/>
                                      </p:to>
                                    </p:set>
                                    <p:animEffect transition="in" filter="fade">
                                      <p:cBhvr>
                                        <p:cTn id="15" dur="500"/>
                                        <p:tgtEl>
                                          <p:spTgt spid="1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1000"/>
                                  </p:stCondLst>
                                  <p:childTnLst>
                                    <p:set>
                                      <p:cBhvr>
                                        <p:cTn id="19" dur="1" fill="hold">
                                          <p:stCondLst>
                                            <p:cond delay="0"/>
                                          </p:stCondLst>
                                        </p:cTn>
                                        <p:tgtEl>
                                          <p:spTgt spid="118">
                                            <p:txEl>
                                              <p:pRg st="1" end="1"/>
                                            </p:txEl>
                                          </p:spTgt>
                                        </p:tgtEl>
                                        <p:attrNameLst>
                                          <p:attrName>style.visibility</p:attrName>
                                        </p:attrNameLst>
                                      </p:cBhvr>
                                      <p:to>
                                        <p:strVal val="visible"/>
                                      </p:to>
                                    </p:set>
                                    <p:animEffect transition="in" filter="fade">
                                      <p:cBhvr>
                                        <p:cTn id="20" dur="500"/>
                                        <p:tgtEl>
                                          <p:spTgt spid="1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1000"/>
                                  </p:stCondLst>
                                  <p:childTnLst>
                                    <p:set>
                                      <p:cBhvr>
                                        <p:cTn id="24" dur="1" fill="hold">
                                          <p:stCondLst>
                                            <p:cond delay="0"/>
                                          </p:stCondLst>
                                        </p:cTn>
                                        <p:tgtEl>
                                          <p:spTgt spid="118">
                                            <p:txEl>
                                              <p:pRg st="2" end="2"/>
                                            </p:txEl>
                                          </p:spTgt>
                                        </p:tgtEl>
                                        <p:attrNameLst>
                                          <p:attrName>style.visibility</p:attrName>
                                        </p:attrNameLst>
                                      </p:cBhvr>
                                      <p:to>
                                        <p:strVal val="visible"/>
                                      </p:to>
                                    </p:set>
                                    <p:animEffect transition="in" filter="fade">
                                      <p:cBhvr>
                                        <p:cTn id="25" dur="500"/>
                                        <p:tgtEl>
                                          <p:spTgt spid="1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p:nvPr/>
        </p:nvSpPr>
        <p:spPr>
          <a:xfrm>
            <a:off x="0" y="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tx1"/>
              </a:solidFill>
              <a:latin typeface="Roboto"/>
              <a:ea typeface="Roboto"/>
              <a:cs typeface="Roboto"/>
              <a:sym typeface="Roboto"/>
            </a:endParaRPr>
          </a:p>
        </p:txBody>
      </p:sp>
      <p:sp>
        <p:nvSpPr>
          <p:cNvPr id="133" name="Google Shape;133;p14"/>
          <p:cNvSpPr txBox="1"/>
          <p:nvPr/>
        </p:nvSpPr>
        <p:spPr>
          <a:xfrm>
            <a:off x="299404" y="1557162"/>
            <a:ext cx="8539799" cy="4862491"/>
          </a:xfrm>
          <a:prstGeom prst="roundRect">
            <a:avLst>
              <a:gd name="adj" fmla="val 3043"/>
            </a:avLst>
          </a:prstGeom>
          <a:solidFill>
            <a:schemeClr val="bg1"/>
          </a:solidFill>
          <a:ln w="38100" cap="flat" cmpd="sng">
            <a:noFill/>
            <a:prstDash val="solid"/>
            <a:miter lim="800000"/>
            <a:headEnd type="none" w="sm" len="sm"/>
            <a:tailEnd type="none" w="sm" len="sm"/>
          </a:ln>
        </p:spPr>
        <p:txBody>
          <a:bodyPr spcFirstLastPara="1" wrap="square" lIns="108000" tIns="180000" rIns="180000" bIns="72000" anchor="t" anchorCtr="0">
            <a:noAutofit/>
          </a:bodyPr>
          <a:lstStyle/>
          <a:p>
            <a:pPr marL="457200" marR="0" lvl="0" indent="-330200" algn="just" rtl="0">
              <a:spcBef>
                <a:spcPts val="0"/>
              </a:spcBef>
              <a:spcAft>
                <a:spcPts val="1200"/>
              </a:spcAft>
              <a:buClr>
                <a:schemeClr val="dk1"/>
              </a:buClr>
              <a:buSzPts val="1600"/>
              <a:buFont typeface="Roboto"/>
              <a:buChar char="●"/>
            </a:pPr>
            <a:r>
              <a:rPr lang="en-GB" sz="1600" dirty="0" smtClean="0">
                <a:solidFill>
                  <a:schemeClr val="dk1"/>
                </a:solidFill>
                <a:latin typeface="Roboto"/>
                <a:ea typeface="Roboto"/>
                <a:cs typeface="Roboto"/>
                <a:sym typeface="Roboto"/>
              </a:rPr>
              <a:t>School </a:t>
            </a:r>
            <a:r>
              <a:rPr lang="en-GB" sz="1600" dirty="0">
                <a:solidFill>
                  <a:schemeClr val="dk1"/>
                </a:solidFill>
                <a:latin typeface="Roboto"/>
                <a:ea typeface="Roboto"/>
                <a:cs typeface="Roboto"/>
                <a:sym typeface="Roboto"/>
              </a:rPr>
              <a:t>results will be shared with the school, their local authority or academy trust  and Ofsted to support school improvement. </a:t>
            </a:r>
            <a:endParaRPr sz="1600" dirty="0">
              <a:solidFill>
                <a:schemeClr val="dk1"/>
              </a:solidFill>
              <a:latin typeface="Roboto"/>
              <a:ea typeface="Roboto"/>
              <a:cs typeface="Roboto"/>
              <a:sym typeface="Roboto"/>
            </a:endParaRPr>
          </a:p>
          <a:p>
            <a:pPr marL="457200" marR="0" lvl="0" indent="-330200" algn="just" rtl="0">
              <a:spcBef>
                <a:spcPts val="0"/>
              </a:spcBef>
              <a:spcAft>
                <a:spcPts val="1200"/>
              </a:spcAft>
              <a:buClr>
                <a:schemeClr val="dk1"/>
              </a:buClr>
              <a:buSzPts val="1600"/>
              <a:buFont typeface="Roboto"/>
              <a:buChar char="●"/>
            </a:pPr>
            <a:r>
              <a:rPr lang="en-GB" sz="1600" dirty="0">
                <a:solidFill>
                  <a:schemeClr val="dk1"/>
                </a:solidFill>
                <a:latin typeface="Roboto"/>
                <a:ea typeface="Roboto"/>
                <a:cs typeface="Roboto"/>
                <a:sym typeface="Roboto"/>
              </a:rPr>
              <a:t>Scans of marked pupil test papers and test results are published online </a:t>
            </a:r>
            <a:r>
              <a:rPr lang="en-GB" sz="1600" dirty="0" smtClean="0">
                <a:solidFill>
                  <a:schemeClr val="dk1"/>
                </a:solidFill>
                <a:latin typeface="Roboto"/>
                <a:ea typeface="Roboto"/>
                <a:cs typeface="Roboto"/>
                <a:sym typeface="Roboto"/>
              </a:rPr>
              <a:t>in the second week of July </a:t>
            </a:r>
            <a:r>
              <a:rPr lang="en-GB" sz="1600" dirty="0">
                <a:solidFill>
                  <a:schemeClr val="dk1"/>
                </a:solidFill>
                <a:latin typeface="Roboto"/>
                <a:ea typeface="Roboto"/>
                <a:cs typeface="Roboto"/>
                <a:sym typeface="Roboto"/>
              </a:rPr>
              <a:t>and can be accessed by the school. </a:t>
            </a:r>
            <a:endParaRPr sz="1600" dirty="0">
              <a:solidFill>
                <a:schemeClr val="dk1"/>
              </a:solidFill>
              <a:latin typeface="Roboto"/>
              <a:ea typeface="Roboto"/>
              <a:cs typeface="Roboto"/>
              <a:sym typeface="Roboto"/>
            </a:endParaRPr>
          </a:p>
          <a:p>
            <a:pPr marL="457200" marR="0" lvl="0" indent="-330200" algn="just" rtl="0">
              <a:spcBef>
                <a:spcPts val="0"/>
              </a:spcBef>
              <a:spcAft>
                <a:spcPts val="1200"/>
              </a:spcAft>
              <a:buClr>
                <a:schemeClr val="dk1"/>
              </a:buClr>
              <a:buSzPts val="1600"/>
              <a:buFont typeface="Roboto"/>
              <a:buChar char="●"/>
            </a:pPr>
            <a:r>
              <a:rPr lang="en-GB" sz="1600" dirty="0">
                <a:solidFill>
                  <a:schemeClr val="dk1"/>
                </a:solidFill>
                <a:latin typeface="Roboto"/>
                <a:ea typeface="Roboto"/>
                <a:cs typeface="Roboto"/>
                <a:sym typeface="Roboto"/>
              </a:rPr>
              <a:t>Each child will receive a scaled score for their performance on the tests. This is a score between 80 and 120, where a score of 100 is considered to be average or working at the expected level of attainment at the end of primary school. </a:t>
            </a:r>
            <a:endParaRPr sz="1600" dirty="0">
              <a:solidFill>
                <a:schemeClr val="dk1"/>
              </a:solidFill>
              <a:latin typeface="Roboto"/>
              <a:ea typeface="Roboto"/>
              <a:cs typeface="Roboto"/>
              <a:sym typeface="Roboto"/>
            </a:endParaRPr>
          </a:p>
          <a:p>
            <a:pPr marL="457200" marR="0" lvl="0" indent="-330200" algn="just" rtl="0">
              <a:spcBef>
                <a:spcPts val="0"/>
              </a:spcBef>
              <a:spcAft>
                <a:spcPts val="1200"/>
              </a:spcAft>
              <a:buClr>
                <a:schemeClr val="dk1"/>
              </a:buClr>
              <a:buSzPts val="1600"/>
              <a:buFont typeface="Roboto"/>
              <a:buChar char="●"/>
            </a:pPr>
            <a:r>
              <a:rPr lang="en-GB" sz="1600" b="1" dirty="0">
                <a:solidFill>
                  <a:schemeClr val="accent1"/>
                </a:solidFill>
                <a:latin typeface="Roboto"/>
                <a:ea typeface="Roboto"/>
                <a:cs typeface="Roboto"/>
                <a:sym typeface="Roboto"/>
              </a:rPr>
              <a:t>We will share pupils’ results in their end of year written report, which is sent home to parents in July.</a:t>
            </a:r>
            <a:endParaRPr sz="1600" b="1" dirty="0">
              <a:solidFill>
                <a:schemeClr val="accent1"/>
              </a:solidFill>
              <a:latin typeface="Roboto"/>
              <a:ea typeface="Roboto"/>
              <a:cs typeface="Roboto"/>
              <a:sym typeface="Roboto"/>
            </a:endParaRPr>
          </a:p>
          <a:p>
            <a:pPr marL="0" marR="0" lvl="0" indent="0" algn="just" rtl="0">
              <a:spcBef>
                <a:spcPts val="0"/>
              </a:spcBef>
              <a:spcAft>
                <a:spcPts val="0"/>
              </a:spcAft>
              <a:buNone/>
            </a:pPr>
            <a:endParaRPr sz="1600" dirty="0">
              <a:solidFill>
                <a:schemeClr val="dk1"/>
              </a:solidFill>
              <a:latin typeface="Roboto"/>
              <a:ea typeface="Roboto"/>
              <a:cs typeface="Roboto"/>
              <a:sym typeface="Roboto"/>
            </a:endParaRPr>
          </a:p>
        </p:txBody>
      </p:sp>
      <p:sp>
        <p:nvSpPr>
          <p:cNvPr id="127" name="Google Shape;127;p14"/>
          <p:cNvSpPr txBox="1"/>
          <p:nvPr/>
        </p:nvSpPr>
        <p:spPr>
          <a:xfrm>
            <a:off x="299405" y="549275"/>
            <a:ext cx="8539800" cy="883599"/>
          </a:xfrm>
          <a:prstGeom prst="roundRect">
            <a:avLst>
              <a:gd name="adj" fmla="val 11290"/>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a:solidFill>
                  <a:schemeClr val="dk1"/>
                </a:solidFill>
                <a:latin typeface="Roboto Black"/>
                <a:ea typeface="Roboto Black"/>
                <a:cs typeface="Roboto Black"/>
                <a:sym typeface="Roboto Black"/>
              </a:rPr>
              <a:t>What happens with the results?</a:t>
            </a:r>
            <a:endParaRPr/>
          </a:p>
          <a:p>
            <a:pPr marL="0" marR="0" lvl="0" indent="0" algn="just" rtl="0">
              <a:spcBef>
                <a:spcPts val="0"/>
              </a:spcBef>
              <a:spcAft>
                <a:spcPts val="0"/>
              </a:spcAft>
              <a:buNone/>
            </a:pPr>
            <a:endParaRPr sz="1600">
              <a:solidFill>
                <a:schemeClr val="dk1"/>
              </a:solidFill>
              <a:latin typeface="Roboto"/>
              <a:ea typeface="Roboto"/>
              <a:cs typeface="Roboto"/>
              <a:sym typeface="Roboto"/>
            </a:endParaRPr>
          </a:p>
        </p:txBody>
      </p:sp>
      <p:pic>
        <p:nvPicPr>
          <p:cNvPr id="128" name="Google Shape;128;p14"/>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29" name="Google Shape;129;p14"/>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30" name="Google Shape;130;p14"/>
          <p:cNvGrpSpPr/>
          <p:nvPr/>
        </p:nvGrpSpPr>
        <p:grpSpPr>
          <a:xfrm>
            <a:off x="299405" y="6581924"/>
            <a:ext cx="920590" cy="153900"/>
            <a:chOff x="299405" y="6581924"/>
            <a:chExt cx="920590" cy="153900"/>
          </a:xfrm>
        </p:grpSpPr>
        <p:sp>
          <p:nvSpPr>
            <p:cNvPr id="131" name="Google Shape;131;p14">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32" name="Google Shape;132;p14">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2" name="Rectangle 1">
            <a:extLst>
              <a:ext uri="{FF2B5EF4-FFF2-40B4-BE49-F238E27FC236}">
                <a16:creationId xmlns:a16="http://schemas.microsoft.com/office/drawing/2014/main" id="{1FE47438-28DA-18EA-1C2F-11F563978422}"/>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p:nvPr/>
        </p:nvSpPr>
        <p:spPr>
          <a:xfrm>
            <a:off x="0" y="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41" name="Google Shape;141;p15"/>
          <p:cNvSpPr txBox="1"/>
          <p:nvPr/>
        </p:nvSpPr>
        <p:spPr>
          <a:xfrm>
            <a:off x="299405" y="549275"/>
            <a:ext cx="8539800" cy="875471"/>
          </a:xfrm>
          <a:prstGeom prst="roundRect">
            <a:avLst>
              <a:gd name="adj" fmla="val 13437"/>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dirty="0">
                <a:solidFill>
                  <a:schemeClr val="dk1"/>
                </a:solidFill>
                <a:latin typeface="Roboto Black"/>
                <a:ea typeface="Roboto Black"/>
                <a:cs typeface="Roboto Black"/>
                <a:sym typeface="Roboto Black"/>
              </a:rPr>
              <a:t>How can I help my child?</a:t>
            </a:r>
            <a:endParaRPr sz="2400" dirty="0">
              <a:solidFill>
                <a:schemeClr val="dk1"/>
              </a:solidFill>
              <a:latin typeface="Roboto Black"/>
              <a:ea typeface="Roboto Black"/>
              <a:cs typeface="Roboto Black"/>
              <a:sym typeface="Roboto Black"/>
            </a:endParaRPr>
          </a:p>
        </p:txBody>
      </p:sp>
      <p:pic>
        <p:nvPicPr>
          <p:cNvPr id="142" name="Google Shape;142;p15"/>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43" name="Google Shape;143;p15"/>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44" name="Google Shape;144;p15"/>
          <p:cNvGrpSpPr/>
          <p:nvPr/>
        </p:nvGrpSpPr>
        <p:grpSpPr>
          <a:xfrm>
            <a:off x="299405" y="6581924"/>
            <a:ext cx="920590" cy="153900"/>
            <a:chOff x="299405" y="6581924"/>
            <a:chExt cx="920590" cy="153900"/>
          </a:xfrm>
        </p:grpSpPr>
        <p:sp>
          <p:nvSpPr>
            <p:cNvPr id="145" name="Google Shape;145;p15">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46" name="Google Shape;146;p15">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47" name="Google Shape;147;p15"/>
          <p:cNvSpPr txBox="1"/>
          <p:nvPr/>
        </p:nvSpPr>
        <p:spPr>
          <a:xfrm>
            <a:off x="299401" y="3886000"/>
            <a:ext cx="4154457" cy="2120700"/>
          </a:xfrm>
          <a:prstGeom prst="roundRect">
            <a:avLst>
              <a:gd name="adj" fmla="val 6888"/>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Make sure they go to bed at a reasonable time, have a good breakfast and arrive at school on time during the assessment week. </a:t>
            </a:r>
            <a:endParaRPr sz="1800" dirty="0">
              <a:solidFill>
                <a:schemeClr val="dk1"/>
              </a:solidFill>
              <a:latin typeface="Roboto"/>
              <a:ea typeface="Roboto"/>
              <a:cs typeface="Roboto"/>
              <a:sym typeface="Roboto"/>
            </a:endParaRPr>
          </a:p>
        </p:txBody>
      </p:sp>
      <p:sp>
        <p:nvSpPr>
          <p:cNvPr id="148" name="Google Shape;148;p15"/>
          <p:cNvSpPr txBox="1"/>
          <p:nvPr/>
        </p:nvSpPr>
        <p:spPr>
          <a:xfrm>
            <a:off x="4684748" y="3886000"/>
            <a:ext cx="4154456" cy="2120700"/>
          </a:xfrm>
          <a:prstGeom prst="roundRect">
            <a:avLst>
              <a:gd name="adj" fmla="val 5999"/>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Encourage them to try their best, commend their </a:t>
            </a:r>
            <a:r>
              <a:rPr lang="en-GB" sz="1800">
                <a:solidFill>
                  <a:schemeClr val="dk1"/>
                </a:solidFill>
                <a:latin typeface="Roboto"/>
                <a:ea typeface="Roboto"/>
                <a:cs typeface="Roboto"/>
                <a:sym typeface="Roboto"/>
              </a:rPr>
              <a:t>efforts </a:t>
            </a:r>
            <a:r>
              <a:rPr lang="en-GB" sz="1800" smtClean="0">
                <a:solidFill>
                  <a:schemeClr val="dk1"/>
                </a:solidFill>
                <a:latin typeface="Roboto"/>
                <a:ea typeface="Roboto"/>
                <a:cs typeface="Roboto"/>
                <a:sym typeface="Roboto"/>
              </a:rPr>
              <a:t>and </a:t>
            </a:r>
            <a:r>
              <a:rPr lang="en-GB" sz="1800" dirty="0">
                <a:solidFill>
                  <a:schemeClr val="dk1"/>
                </a:solidFill>
                <a:latin typeface="Roboto"/>
                <a:ea typeface="Roboto"/>
                <a:cs typeface="Roboto"/>
                <a:sym typeface="Roboto"/>
              </a:rPr>
              <a:t>plan to celebrate their hard work at the end of the testing week, rather than focusing on the test results.</a:t>
            </a:r>
            <a:r>
              <a:rPr lang="en-GB" sz="1800" b="1" dirty="0">
                <a:solidFill>
                  <a:schemeClr val="dk1"/>
                </a:solidFill>
                <a:latin typeface="Roboto"/>
                <a:ea typeface="Roboto"/>
                <a:cs typeface="Roboto"/>
                <a:sym typeface="Roboto"/>
              </a:rPr>
              <a:t> </a:t>
            </a:r>
            <a:endParaRPr sz="1800" b="1" dirty="0">
              <a:solidFill>
                <a:schemeClr val="dk1"/>
              </a:solidFill>
              <a:latin typeface="Roboto"/>
              <a:ea typeface="Roboto"/>
              <a:cs typeface="Roboto"/>
              <a:sym typeface="Roboto"/>
            </a:endParaRPr>
          </a:p>
        </p:txBody>
      </p:sp>
      <p:sp>
        <p:nvSpPr>
          <p:cNvPr id="149" name="Google Shape;149;p15"/>
          <p:cNvSpPr txBox="1"/>
          <p:nvPr/>
        </p:nvSpPr>
        <p:spPr>
          <a:xfrm>
            <a:off x="4684747" y="1547296"/>
            <a:ext cx="4154457" cy="2120700"/>
          </a:xfrm>
          <a:prstGeom prst="roundRect">
            <a:avLst>
              <a:gd name="adj" fmla="val 5999"/>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Use online activities like </a:t>
            </a:r>
            <a:r>
              <a:rPr lang="en-GB" sz="1800" b="1" dirty="0" smtClean="0">
                <a:solidFill>
                  <a:schemeClr val="accent1"/>
                </a:solidFill>
                <a:latin typeface="Roboto"/>
                <a:ea typeface="Roboto"/>
                <a:cs typeface="Roboto"/>
                <a:sym typeface="Roboto"/>
              </a:rPr>
              <a:t>Times </a:t>
            </a:r>
            <a:r>
              <a:rPr lang="en-GB" sz="1800" b="1" dirty="0">
                <a:solidFill>
                  <a:schemeClr val="accent1"/>
                </a:solidFill>
                <a:latin typeface="Roboto"/>
                <a:ea typeface="Roboto"/>
                <a:cs typeface="Roboto"/>
                <a:sym typeface="Roboto"/>
              </a:rPr>
              <a:t>Tables Rock Stars, </a:t>
            </a:r>
            <a:r>
              <a:rPr lang="en-GB" sz="1800" dirty="0" smtClean="0">
                <a:solidFill>
                  <a:schemeClr val="dk1"/>
                </a:solidFill>
                <a:latin typeface="Roboto"/>
                <a:ea typeface="Roboto"/>
                <a:cs typeface="Roboto"/>
                <a:sym typeface="Roboto"/>
              </a:rPr>
              <a:t>to </a:t>
            </a:r>
            <a:r>
              <a:rPr lang="en-GB" sz="1800" dirty="0">
                <a:solidFill>
                  <a:schemeClr val="dk1"/>
                </a:solidFill>
                <a:latin typeface="Roboto"/>
                <a:ea typeface="Roboto"/>
                <a:cs typeface="Roboto"/>
                <a:sym typeface="Roboto"/>
              </a:rPr>
              <a:t>practise skills at home. </a:t>
            </a:r>
            <a:endParaRPr sz="1800" dirty="0">
              <a:solidFill>
                <a:schemeClr val="dk1"/>
              </a:solidFill>
              <a:latin typeface="Roboto"/>
              <a:ea typeface="Roboto"/>
              <a:cs typeface="Roboto"/>
              <a:sym typeface="Roboto"/>
            </a:endParaRPr>
          </a:p>
        </p:txBody>
      </p:sp>
      <p:sp>
        <p:nvSpPr>
          <p:cNvPr id="150" name="Google Shape;150;p15"/>
          <p:cNvSpPr txBox="1"/>
          <p:nvPr/>
        </p:nvSpPr>
        <p:spPr>
          <a:xfrm>
            <a:off x="299405" y="1547296"/>
            <a:ext cx="4154457" cy="2120700"/>
          </a:xfrm>
          <a:prstGeom prst="roundRect">
            <a:avLst>
              <a:gd name="adj" fmla="val 6887"/>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Support your child to complete any home learning </a:t>
            </a:r>
            <a:r>
              <a:rPr lang="en-GB" sz="1800" dirty="0" smtClean="0">
                <a:solidFill>
                  <a:schemeClr val="dk1"/>
                </a:solidFill>
                <a:latin typeface="Roboto"/>
                <a:ea typeface="Roboto"/>
                <a:cs typeface="Roboto"/>
                <a:sym typeface="Roboto"/>
              </a:rPr>
              <a:t>tasks. Read with your child, asking them questions about what they are reading.</a:t>
            </a:r>
            <a:r>
              <a:rPr lang="en-GB" sz="1800" b="1" dirty="0" smtClean="0">
                <a:solidFill>
                  <a:schemeClr val="dk1"/>
                </a:solidFill>
                <a:latin typeface="Roboto"/>
                <a:ea typeface="Roboto"/>
                <a:cs typeface="Roboto"/>
                <a:sym typeface="Roboto"/>
              </a:rPr>
              <a:t> </a:t>
            </a:r>
            <a:endParaRPr sz="1800" b="1"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6F08AA3B-A197-2232-B047-DC83C98E2E1D}"/>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10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1000"/>
                                        <p:tgtEl>
                                          <p:spTgt spid="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fade">
                                      <p:cBhvr>
                                        <p:cTn id="2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eader's Digest">
      <a:dk1>
        <a:srgbClr val="1C1C1C"/>
      </a:dk1>
      <a:lt1>
        <a:srgbClr val="FFFFFF"/>
      </a:lt1>
      <a:dk2>
        <a:srgbClr val="4A4A4A"/>
      </a:dk2>
      <a:lt2>
        <a:srgbClr val="F4F2F2"/>
      </a:lt2>
      <a:accent1>
        <a:srgbClr val="F28C1C"/>
      </a:accent1>
      <a:accent2>
        <a:srgbClr val="2A294C"/>
      </a:accent2>
      <a:accent3>
        <a:srgbClr val="3A4F9D"/>
      </a:accent3>
      <a:accent4>
        <a:srgbClr val="7974AA"/>
      </a:accent4>
      <a:accent5>
        <a:srgbClr val="23A7F9"/>
      </a:accent5>
      <a:accent6>
        <a:srgbClr val="E34192"/>
      </a:accent6>
      <a:hlink>
        <a:srgbClr val="2A294C"/>
      </a:hlink>
      <a:folHlink>
        <a:srgbClr val="7974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872</Words>
  <Application>Microsoft Office PowerPoint</Application>
  <PresentationFormat>On-screen Show (4:3)</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Roboto Black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Sarah Bond</cp:lastModifiedBy>
  <cp:revision>7</cp:revision>
  <dcterms:modified xsi:type="dcterms:W3CDTF">2023-10-16T15:55:03Z</dcterms:modified>
</cp:coreProperties>
</file>