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oboto"/>
      <p:regular r:id="rId23"/>
      <p:bold r:id="rId24"/>
      <p:italic r:id="rId25"/>
      <p:boldItalic r:id="rId26"/>
    </p:embeddedFont>
    <p:embeddedFont>
      <p:font typeface="Quicksand"/>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Quicksand-bold.fntdata"/><Relationship Id="rId27" Type="http://schemas.openxmlformats.org/officeDocument/2006/relationships/font" Target="fonts/Quicksand-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04a3b50944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04a3b50944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04a3b50944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04a3b50944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06fcd46ff7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06fcd46ff7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04a3b50944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04a3b50944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06fcd46ff7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06fcd46ff7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04a3b50944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04a3b50944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04a3b50944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04a3b50944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04a3b50944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04a3b50944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04a3b50944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04a3b50944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04a3b50944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04a3b50944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04a3b50944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04a3b50944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04a3b50944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04a3b50944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06fcd46ff7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06fcd46ff7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04a3b50944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04a3b50944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04a3b50944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304a3b50944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04a3b50944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04a3b50944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C9DAF8"/>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 name="Shape 53"/>
        <p:cNvGrpSpPr/>
        <p:nvPr/>
      </p:nvGrpSpPr>
      <p:grpSpPr>
        <a:xfrm>
          <a:off x="0" y="0"/>
          <a:ext cx="0" cy="0"/>
          <a:chOff x="0" y="0"/>
          <a:chExt cx="0" cy="0"/>
        </a:xfrm>
      </p:grpSpPr>
      <p:sp>
        <p:nvSpPr>
          <p:cNvPr id="54" name="Google Shape;54;p13"/>
          <p:cNvSpPr/>
          <p:nvPr/>
        </p:nvSpPr>
        <p:spPr>
          <a:xfrm>
            <a:off x="433050" y="134850"/>
            <a:ext cx="8277900" cy="2577300"/>
          </a:xfrm>
          <a:prstGeom prst="horizontalScroll">
            <a:avLst>
              <a:gd fmla="val 12500"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5" name="Google Shape;55;p13"/>
          <p:cNvPicPr preferRelativeResize="0"/>
          <p:nvPr/>
        </p:nvPicPr>
        <p:blipFill>
          <a:blip r:embed="rId3">
            <a:alphaModFix/>
          </a:blip>
          <a:stretch>
            <a:fillRect/>
          </a:stretch>
        </p:blipFill>
        <p:spPr>
          <a:xfrm>
            <a:off x="3282413" y="2887100"/>
            <a:ext cx="2231225" cy="2125975"/>
          </a:xfrm>
          <a:prstGeom prst="rect">
            <a:avLst/>
          </a:prstGeom>
          <a:noFill/>
          <a:ln>
            <a:noFill/>
          </a:ln>
        </p:spPr>
      </p:pic>
      <p:sp>
        <p:nvSpPr>
          <p:cNvPr id="56" name="Google Shape;56;p13"/>
          <p:cNvSpPr txBox="1"/>
          <p:nvPr/>
        </p:nvSpPr>
        <p:spPr>
          <a:xfrm>
            <a:off x="959100" y="645925"/>
            <a:ext cx="7383600" cy="117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5200">
                <a:solidFill>
                  <a:schemeClr val="dk1"/>
                </a:solidFill>
              </a:rPr>
              <a:t>Year 1 Phonics Information Meeting</a:t>
            </a:r>
            <a:endParaRPr sz="180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2"/>
          <p:cNvSpPr txBox="1"/>
          <p:nvPr>
            <p:ph type="title"/>
          </p:nvPr>
        </p:nvSpPr>
        <p:spPr>
          <a:xfrm>
            <a:off x="311700" y="29277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latin typeface="Quicksand"/>
                <a:ea typeface="Quicksand"/>
                <a:cs typeface="Quicksand"/>
                <a:sym typeface="Quicksand"/>
              </a:rPr>
              <a:t>How to support your child</a:t>
            </a:r>
            <a:r>
              <a:rPr b="1" lang="en-GB">
                <a:latin typeface="Quicksand"/>
                <a:ea typeface="Quicksand"/>
                <a:cs typeface="Quicksand"/>
                <a:sym typeface="Quicksand"/>
              </a:rPr>
              <a:t>'</a:t>
            </a:r>
            <a:r>
              <a:rPr b="1" lang="en-GB">
                <a:latin typeface="Quicksand"/>
                <a:ea typeface="Quicksand"/>
                <a:cs typeface="Quicksand"/>
                <a:sym typeface="Quicksand"/>
              </a:rPr>
              <a:t>s language </a:t>
            </a:r>
            <a:r>
              <a:rPr b="1" lang="en-GB">
                <a:latin typeface="Quicksand"/>
                <a:ea typeface="Quicksand"/>
                <a:cs typeface="Quicksand"/>
                <a:sym typeface="Quicksand"/>
              </a:rPr>
              <a:t>comprehension at home</a:t>
            </a:r>
            <a:r>
              <a:rPr b="1" lang="en-GB">
                <a:latin typeface="Quicksand"/>
                <a:ea typeface="Quicksand"/>
                <a:cs typeface="Quicksand"/>
                <a:sym typeface="Quicksand"/>
              </a:rPr>
              <a:t> </a:t>
            </a:r>
            <a:endParaRPr b="1">
              <a:latin typeface="Quicksand"/>
              <a:ea typeface="Quicksand"/>
              <a:cs typeface="Quicksand"/>
              <a:sym typeface="Quicksand"/>
            </a:endParaRPr>
          </a:p>
        </p:txBody>
      </p:sp>
      <p:sp>
        <p:nvSpPr>
          <p:cNvPr id="107" name="Google Shape;107;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Quicksand"/>
              <a:buChar char="●"/>
            </a:pPr>
            <a:r>
              <a:rPr lang="en-GB">
                <a:solidFill>
                  <a:schemeClr val="dk1"/>
                </a:solidFill>
                <a:latin typeface="Quicksand"/>
                <a:ea typeface="Quicksand"/>
                <a:cs typeface="Quicksand"/>
                <a:sym typeface="Quicksand"/>
              </a:rPr>
              <a:t>Read together</a:t>
            </a:r>
            <a:endParaRPr>
              <a:solidFill>
                <a:schemeClr val="dk1"/>
              </a:solidFill>
              <a:latin typeface="Quicksand"/>
              <a:ea typeface="Quicksand"/>
              <a:cs typeface="Quicksand"/>
              <a:sym typeface="Quicksand"/>
            </a:endParaRPr>
          </a:p>
          <a:p>
            <a:pPr indent="-342900" lvl="0" marL="457200" rtl="0" algn="l">
              <a:spcBef>
                <a:spcPts val="0"/>
              </a:spcBef>
              <a:spcAft>
                <a:spcPts val="0"/>
              </a:spcAft>
              <a:buClr>
                <a:schemeClr val="dk1"/>
              </a:buClr>
              <a:buSzPts val="1800"/>
              <a:buFont typeface="Quicksand"/>
              <a:buChar char="●"/>
            </a:pPr>
            <a:r>
              <a:rPr lang="en-GB">
                <a:solidFill>
                  <a:schemeClr val="dk1"/>
                </a:solidFill>
                <a:latin typeface="Quicksand"/>
                <a:ea typeface="Quicksand"/>
                <a:cs typeface="Quicksand"/>
                <a:sym typeface="Quicksand"/>
              </a:rPr>
              <a:t>Play games</a:t>
            </a:r>
            <a:endParaRPr>
              <a:solidFill>
                <a:schemeClr val="dk1"/>
              </a:solidFill>
              <a:latin typeface="Quicksand"/>
              <a:ea typeface="Quicksand"/>
              <a:cs typeface="Quicksand"/>
              <a:sym typeface="Quicksand"/>
            </a:endParaRPr>
          </a:p>
          <a:p>
            <a:pPr indent="-342900" lvl="0" marL="457200" rtl="0" algn="l">
              <a:spcBef>
                <a:spcPts val="0"/>
              </a:spcBef>
              <a:spcAft>
                <a:spcPts val="0"/>
              </a:spcAft>
              <a:buClr>
                <a:schemeClr val="dk1"/>
              </a:buClr>
              <a:buSzPts val="1800"/>
              <a:buFont typeface="Quicksand"/>
              <a:buChar char="●"/>
            </a:pPr>
            <a:r>
              <a:rPr lang="en-GB">
                <a:solidFill>
                  <a:schemeClr val="dk1"/>
                </a:solidFill>
                <a:latin typeface="Quicksand"/>
                <a:ea typeface="Quicksand"/>
                <a:cs typeface="Quicksand"/>
                <a:sym typeface="Quicksand"/>
              </a:rPr>
              <a:t>Sing and rhyme</a:t>
            </a:r>
            <a:endParaRPr>
              <a:solidFill>
                <a:schemeClr val="dk1"/>
              </a:solidFill>
              <a:latin typeface="Quicksand"/>
              <a:ea typeface="Quicksand"/>
              <a:cs typeface="Quicksand"/>
              <a:sym typeface="Quicksand"/>
            </a:endParaRPr>
          </a:p>
          <a:p>
            <a:pPr indent="-342900" lvl="0" marL="457200" rtl="0" algn="l">
              <a:spcBef>
                <a:spcPts val="0"/>
              </a:spcBef>
              <a:spcAft>
                <a:spcPts val="0"/>
              </a:spcAft>
              <a:buClr>
                <a:schemeClr val="dk1"/>
              </a:buClr>
              <a:buSzPts val="1800"/>
              <a:buFont typeface="Quicksand"/>
              <a:buChar char="●"/>
            </a:pPr>
            <a:r>
              <a:rPr lang="en-GB">
                <a:solidFill>
                  <a:schemeClr val="dk1"/>
                </a:solidFill>
                <a:latin typeface="Quicksand"/>
                <a:ea typeface="Quicksand"/>
                <a:cs typeface="Quicksand"/>
                <a:sym typeface="Quicksand"/>
              </a:rPr>
              <a:t>Have conversations</a:t>
            </a:r>
            <a:endParaRPr>
              <a:solidFill>
                <a:schemeClr val="dk1"/>
              </a:solidFill>
              <a:latin typeface="Quicksand"/>
              <a:ea typeface="Quicksand"/>
              <a:cs typeface="Quicksand"/>
              <a:sym typeface="Quicksand"/>
            </a:endParaRPr>
          </a:p>
          <a:p>
            <a:pPr indent="-342900" lvl="0" marL="457200" rtl="0" algn="l">
              <a:spcBef>
                <a:spcPts val="0"/>
              </a:spcBef>
              <a:spcAft>
                <a:spcPts val="0"/>
              </a:spcAft>
              <a:buClr>
                <a:schemeClr val="dk1"/>
              </a:buClr>
              <a:buSzPts val="1800"/>
              <a:buFont typeface="Quicksand"/>
              <a:buChar char="●"/>
            </a:pPr>
            <a:r>
              <a:rPr lang="en-GB">
                <a:solidFill>
                  <a:schemeClr val="dk1"/>
                </a:solidFill>
                <a:latin typeface="Quicksand"/>
                <a:ea typeface="Quicksand"/>
                <a:cs typeface="Quicksand"/>
                <a:sym typeface="Quicksand"/>
              </a:rPr>
              <a:t>Describe the things you see</a:t>
            </a:r>
            <a:endParaRPr>
              <a:solidFill>
                <a:schemeClr val="dk1"/>
              </a:solidFill>
              <a:latin typeface="Quicksand"/>
              <a:ea typeface="Quicksand"/>
              <a:cs typeface="Quicksand"/>
              <a:sym typeface="Quicksand"/>
            </a:endParaRPr>
          </a:p>
          <a:p>
            <a:pPr indent="-342900" lvl="0" marL="457200" rtl="0" algn="l">
              <a:spcBef>
                <a:spcPts val="0"/>
              </a:spcBef>
              <a:spcAft>
                <a:spcPts val="0"/>
              </a:spcAft>
              <a:buClr>
                <a:schemeClr val="dk1"/>
              </a:buClr>
              <a:buSzPts val="1800"/>
              <a:buFont typeface="Quicksand"/>
              <a:buChar char="●"/>
            </a:pPr>
            <a:r>
              <a:rPr lang="en-GB">
                <a:solidFill>
                  <a:schemeClr val="dk1"/>
                </a:solidFill>
                <a:latin typeface="Quicksand"/>
                <a:ea typeface="Quicksand"/>
                <a:cs typeface="Quicksand"/>
                <a:sym typeface="Quicksand"/>
              </a:rPr>
              <a:t>Ask questions and encourage your child to ask questions, praising their curiosity. </a:t>
            </a:r>
            <a:endParaRPr>
              <a:solidFill>
                <a:schemeClr val="dk1"/>
              </a:solidFill>
              <a:latin typeface="Quicksand"/>
              <a:ea typeface="Quicksand"/>
              <a:cs typeface="Quicksand"/>
              <a:sym typeface="Quicksand"/>
            </a:endParaRPr>
          </a:p>
          <a:p>
            <a:pPr indent="-342900" lvl="0" marL="457200" rtl="0" algn="l">
              <a:spcBef>
                <a:spcPts val="0"/>
              </a:spcBef>
              <a:spcAft>
                <a:spcPts val="0"/>
              </a:spcAft>
              <a:buClr>
                <a:schemeClr val="dk1"/>
              </a:buClr>
              <a:buSzPts val="1800"/>
              <a:buFont typeface="Quicksand"/>
              <a:buChar char="●"/>
            </a:pPr>
            <a:r>
              <a:rPr lang="en-GB">
                <a:solidFill>
                  <a:schemeClr val="dk1"/>
                </a:solidFill>
                <a:latin typeface="Quicksand"/>
                <a:ea typeface="Quicksand"/>
                <a:cs typeface="Quicksand"/>
                <a:sym typeface="Quicksand"/>
              </a:rPr>
              <a:t>Model good speech</a:t>
            </a:r>
            <a:endParaRPr>
              <a:solidFill>
                <a:schemeClr val="dk1"/>
              </a:solidFill>
              <a:latin typeface="Quicksand"/>
              <a:ea typeface="Quicksand"/>
              <a:cs typeface="Quicksand"/>
              <a:sym typeface="Quicksand"/>
            </a:endParaRPr>
          </a:p>
          <a:p>
            <a:pPr indent="-342900" lvl="0" marL="457200" rtl="0" algn="l">
              <a:spcBef>
                <a:spcPts val="0"/>
              </a:spcBef>
              <a:spcAft>
                <a:spcPts val="0"/>
              </a:spcAft>
              <a:buClr>
                <a:schemeClr val="dk1"/>
              </a:buClr>
              <a:buSzPts val="1800"/>
              <a:buFont typeface="Quicksand"/>
              <a:buChar char="●"/>
            </a:pPr>
            <a:r>
              <a:rPr lang="en-GB">
                <a:solidFill>
                  <a:schemeClr val="dk1"/>
                </a:solidFill>
                <a:latin typeface="Quicksand"/>
                <a:ea typeface="Quicksand"/>
                <a:cs typeface="Quicksand"/>
                <a:sym typeface="Quicksand"/>
              </a:rPr>
              <a:t>Give your </a:t>
            </a:r>
            <a:r>
              <a:rPr lang="en-GB">
                <a:solidFill>
                  <a:schemeClr val="dk1"/>
                </a:solidFill>
                <a:latin typeface="Quicksand"/>
                <a:ea typeface="Quicksand"/>
                <a:cs typeface="Quicksand"/>
                <a:sym typeface="Quicksand"/>
              </a:rPr>
              <a:t>child</a:t>
            </a:r>
            <a:r>
              <a:rPr lang="en-GB">
                <a:solidFill>
                  <a:schemeClr val="dk1"/>
                </a:solidFill>
                <a:latin typeface="Quicksand"/>
                <a:ea typeface="Quicksand"/>
                <a:cs typeface="Quicksand"/>
                <a:sym typeface="Quicksand"/>
              </a:rPr>
              <a:t> time to think - for open questions we suggest up to 15 seconds. </a:t>
            </a:r>
            <a:endParaRPr>
              <a:solidFill>
                <a:schemeClr val="dk1"/>
              </a:solidFill>
              <a:latin typeface="Quicksand"/>
              <a:ea typeface="Quicksand"/>
              <a:cs typeface="Quicksand"/>
              <a:sym typeface="Quicksan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latin typeface="Quicksand"/>
                <a:ea typeface="Quicksand"/>
                <a:cs typeface="Quicksand"/>
                <a:sym typeface="Quicksand"/>
              </a:rPr>
              <a:t>Supporting ‘word reading’ at school</a:t>
            </a:r>
            <a:endParaRPr b="1">
              <a:latin typeface="Quicksand"/>
              <a:ea typeface="Quicksand"/>
              <a:cs typeface="Quicksand"/>
              <a:sym typeface="Quicksand"/>
            </a:endParaRPr>
          </a:p>
        </p:txBody>
      </p:sp>
      <p:sp>
        <p:nvSpPr>
          <p:cNvPr id="113" name="Google Shape;113;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n-GB" sz="7531">
                <a:solidFill>
                  <a:schemeClr val="dk1"/>
                </a:solidFill>
                <a:latin typeface="Quicksand"/>
                <a:ea typeface="Quicksand"/>
                <a:cs typeface="Quicksand"/>
                <a:sym typeface="Quicksand"/>
              </a:rPr>
              <a:t>Every day after your child’s phonics lesson, they will have a ‘reading practice’ session. </a:t>
            </a:r>
            <a:endParaRPr sz="7531">
              <a:solidFill>
                <a:schemeClr val="dk1"/>
              </a:solidFill>
              <a:latin typeface="Quicksand"/>
              <a:ea typeface="Quicksand"/>
              <a:cs typeface="Quicksand"/>
              <a:sym typeface="Quicksand"/>
            </a:endParaRPr>
          </a:p>
          <a:p>
            <a:pPr indent="0" lvl="0" marL="0" rtl="0" algn="l">
              <a:spcBef>
                <a:spcPts val="1200"/>
              </a:spcBef>
              <a:spcAft>
                <a:spcPts val="0"/>
              </a:spcAft>
              <a:buNone/>
            </a:pPr>
            <a:r>
              <a:t/>
            </a:r>
            <a:endParaRPr sz="7531">
              <a:solidFill>
                <a:schemeClr val="dk1"/>
              </a:solidFill>
              <a:latin typeface="Quicksand"/>
              <a:ea typeface="Quicksand"/>
              <a:cs typeface="Quicksand"/>
              <a:sym typeface="Quicksand"/>
            </a:endParaRPr>
          </a:p>
          <a:p>
            <a:pPr indent="0" lvl="0" marL="0" rtl="0" algn="l">
              <a:spcBef>
                <a:spcPts val="1200"/>
              </a:spcBef>
              <a:spcAft>
                <a:spcPts val="0"/>
              </a:spcAft>
              <a:buNone/>
            </a:pPr>
            <a:r>
              <a:rPr lang="en-GB" sz="7531">
                <a:solidFill>
                  <a:schemeClr val="dk1"/>
                </a:solidFill>
                <a:latin typeface="Quicksand"/>
                <a:ea typeface="Quicksand"/>
                <a:cs typeface="Quicksand"/>
                <a:sym typeface="Quicksand"/>
              </a:rPr>
              <a:t>During this lesson they will be supported by a trained adult and will be reading a book closely matched to their phonic ability. </a:t>
            </a:r>
            <a:endParaRPr sz="7531">
              <a:solidFill>
                <a:schemeClr val="dk1"/>
              </a:solidFill>
              <a:latin typeface="Quicksand"/>
              <a:ea typeface="Quicksand"/>
              <a:cs typeface="Quicksand"/>
              <a:sym typeface="Quicksand"/>
            </a:endParaRPr>
          </a:p>
          <a:p>
            <a:pPr indent="0" lvl="0" marL="0" rtl="0" algn="l">
              <a:spcBef>
                <a:spcPts val="1200"/>
              </a:spcBef>
              <a:spcAft>
                <a:spcPts val="0"/>
              </a:spcAft>
              <a:buNone/>
            </a:pPr>
            <a:r>
              <a:t/>
            </a:r>
            <a:endParaRPr sz="7531">
              <a:solidFill>
                <a:schemeClr val="dk1"/>
              </a:solidFill>
              <a:latin typeface="Quicksand"/>
              <a:ea typeface="Quicksand"/>
              <a:cs typeface="Quicksand"/>
              <a:sym typeface="Quicksand"/>
            </a:endParaRPr>
          </a:p>
          <a:p>
            <a:pPr indent="0" lvl="0" marL="0" rtl="0" algn="l">
              <a:spcBef>
                <a:spcPts val="1200"/>
              </a:spcBef>
              <a:spcAft>
                <a:spcPts val="0"/>
              </a:spcAft>
              <a:buNone/>
            </a:pPr>
            <a:r>
              <a:rPr lang="en-GB" sz="7531">
                <a:solidFill>
                  <a:schemeClr val="dk1"/>
                </a:solidFill>
                <a:latin typeface="Quicksand"/>
                <a:ea typeface="Quicksand"/>
                <a:cs typeface="Quicksand"/>
                <a:sym typeface="Quicksand"/>
              </a:rPr>
              <a:t>Children read the same book throughout the week so as to build fluency.</a:t>
            </a:r>
            <a:endParaRPr sz="7531">
              <a:solidFill>
                <a:schemeClr val="dk1"/>
              </a:solidFill>
              <a:latin typeface="Quicksand"/>
              <a:ea typeface="Quicksand"/>
              <a:cs typeface="Quicksand"/>
              <a:sym typeface="Quicksand"/>
            </a:endParaRPr>
          </a:p>
          <a:p>
            <a:pPr indent="0" lvl="0" marL="0" rtl="0" algn="l">
              <a:spcBef>
                <a:spcPts val="1200"/>
              </a:spcBef>
              <a:spcAft>
                <a:spcPts val="0"/>
              </a:spcAft>
              <a:buNone/>
            </a:pPr>
            <a:r>
              <a:t/>
            </a:r>
            <a:endParaRPr sz="7531">
              <a:solidFill>
                <a:schemeClr val="dk1"/>
              </a:solidFill>
              <a:latin typeface="Quicksand"/>
              <a:ea typeface="Quicksand"/>
              <a:cs typeface="Quicksand"/>
              <a:sym typeface="Quicksand"/>
            </a:endParaRPr>
          </a:p>
          <a:p>
            <a:pPr indent="0" lvl="0" marL="0" rtl="0" algn="l">
              <a:spcBef>
                <a:spcPts val="1200"/>
              </a:spcBef>
              <a:spcAft>
                <a:spcPts val="0"/>
              </a:spcAft>
              <a:buNone/>
            </a:pPr>
            <a:r>
              <a:rPr lang="en-GB" sz="7531">
                <a:solidFill>
                  <a:schemeClr val="dk1"/>
                </a:solidFill>
                <a:latin typeface="Quicksand"/>
                <a:ea typeface="Quicksand"/>
                <a:cs typeface="Quicksand"/>
                <a:sym typeface="Quicksand"/>
              </a:rPr>
              <a:t>Fluency enables </a:t>
            </a:r>
            <a:r>
              <a:rPr lang="en-GB" sz="7531">
                <a:solidFill>
                  <a:schemeClr val="dk1"/>
                </a:solidFill>
                <a:latin typeface="Quicksand"/>
                <a:ea typeface="Quicksand"/>
                <a:cs typeface="Quicksand"/>
                <a:sym typeface="Quicksand"/>
              </a:rPr>
              <a:t>children</a:t>
            </a:r>
            <a:r>
              <a:rPr lang="en-GB" sz="7531">
                <a:solidFill>
                  <a:schemeClr val="dk1"/>
                </a:solidFill>
                <a:latin typeface="Quicksand"/>
                <a:ea typeface="Quicksand"/>
                <a:cs typeface="Quicksand"/>
                <a:sym typeface="Quicksand"/>
              </a:rPr>
              <a:t> to read with </a:t>
            </a:r>
            <a:r>
              <a:rPr lang="en-GB" sz="7531">
                <a:solidFill>
                  <a:schemeClr val="dk1"/>
                </a:solidFill>
                <a:latin typeface="Quicksand"/>
                <a:ea typeface="Quicksand"/>
                <a:cs typeface="Quicksand"/>
                <a:sym typeface="Quicksand"/>
              </a:rPr>
              <a:t>accuracy</a:t>
            </a:r>
            <a:r>
              <a:rPr lang="en-GB" sz="7531">
                <a:solidFill>
                  <a:schemeClr val="dk1"/>
                </a:solidFill>
                <a:latin typeface="Quicksand"/>
                <a:ea typeface="Quicksand"/>
                <a:cs typeface="Quicksand"/>
                <a:sym typeface="Quicksand"/>
              </a:rPr>
              <a:t>, automaticity and prosody. </a:t>
            </a:r>
            <a:endParaRPr sz="7531">
              <a:solidFill>
                <a:schemeClr val="dk1"/>
              </a:solidFill>
              <a:latin typeface="Quicksand"/>
              <a:ea typeface="Quicksand"/>
              <a:cs typeface="Quicksand"/>
              <a:sym typeface="Quicksand"/>
            </a:endParaRPr>
          </a:p>
          <a:p>
            <a:pPr indent="0" lvl="0" marL="0" rtl="0" algn="l">
              <a:spcBef>
                <a:spcPts val="1200"/>
              </a:spcBef>
              <a:spcAft>
                <a:spcPts val="0"/>
              </a:spcAft>
              <a:buNone/>
            </a:pPr>
            <a:r>
              <a:t/>
            </a:r>
            <a:endParaRPr>
              <a:solidFill>
                <a:schemeClr val="dk1"/>
              </a:solidFill>
              <a:latin typeface="Quicksand"/>
              <a:ea typeface="Quicksand"/>
              <a:cs typeface="Quicksand"/>
              <a:sym typeface="Quicksand"/>
            </a:endParaRPr>
          </a:p>
          <a:p>
            <a:pPr indent="0" lvl="0" marL="0" rtl="0" algn="l">
              <a:spcBef>
                <a:spcPts val="1200"/>
              </a:spcBef>
              <a:spcAft>
                <a:spcPts val="1200"/>
              </a:spcAft>
              <a:buNone/>
            </a:pPr>
            <a:r>
              <a:t/>
            </a:r>
            <a:endParaRPr>
              <a:solidFill>
                <a:schemeClr val="dk1"/>
              </a:solidFill>
              <a:latin typeface="Quicksand"/>
              <a:ea typeface="Quicksand"/>
              <a:cs typeface="Quicksand"/>
              <a:sym typeface="Quicksan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4"/>
          <p:cNvSpPr txBox="1"/>
          <p:nvPr>
            <p:ph idx="1" type="body"/>
          </p:nvPr>
        </p:nvSpPr>
        <p:spPr>
          <a:xfrm>
            <a:off x="311700" y="428450"/>
            <a:ext cx="8520600" cy="4140300"/>
          </a:xfrm>
          <a:prstGeom prst="rect">
            <a:avLst/>
          </a:prstGeom>
        </p:spPr>
        <p:txBody>
          <a:bodyPr anchorCtr="0" anchor="ctr" bIns="91425" lIns="91425" spcFirstLastPara="1" rIns="91425" wrap="square" tIns="91425">
            <a:normAutofit/>
          </a:bodyPr>
          <a:lstStyle/>
          <a:p>
            <a:pPr indent="0" lvl="0" marL="0" rtl="0" algn="ctr">
              <a:spcBef>
                <a:spcPts val="0"/>
              </a:spcBef>
              <a:spcAft>
                <a:spcPts val="1200"/>
              </a:spcAft>
              <a:buNone/>
            </a:pPr>
            <a:r>
              <a:rPr lang="en-GB" sz="2800">
                <a:latin typeface="Quicksand"/>
                <a:ea typeface="Quicksand"/>
                <a:cs typeface="Quicksand"/>
                <a:sym typeface="Quicksand"/>
              </a:rPr>
              <a:t>Robert borrowed my new bicycle. </a:t>
            </a:r>
            <a:endParaRPr sz="2800">
              <a:latin typeface="Quicksand"/>
              <a:ea typeface="Quicksand"/>
              <a:cs typeface="Quicksand"/>
              <a:sym typeface="Quicksan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24" name="Google Shape;124;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5" name="Google Shape;125;p25"/>
          <p:cNvPicPr preferRelativeResize="0"/>
          <p:nvPr/>
        </p:nvPicPr>
        <p:blipFill>
          <a:blip r:embed="rId3">
            <a:alphaModFix/>
          </a:blip>
          <a:stretch>
            <a:fillRect/>
          </a:stretch>
        </p:blipFill>
        <p:spPr>
          <a:xfrm>
            <a:off x="322110" y="0"/>
            <a:ext cx="8499782" cy="51435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b="1" lang="en-GB" sz="4100">
                <a:solidFill>
                  <a:schemeClr val="dk1"/>
                </a:solidFill>
                <a:latin typeface="Quicksand"/>
                <a:ea typeface="Quicksand"/>
                <a:cs typeface="Quicksand"/>
                <a:sym typeface="Quicksand"/>
              </a:rPr>
              <a:t>Reading for pleasure</a:t>
            </a:r>
            <a:endParaRPr b="1" sz="4100">
              <a:solidFill>
                <a:schemeClr val="dk1"/>
              </a:solidFill>
              <a:latin typeface="Quicksand"/>
              <a:ea typeface="Quicksand"/>
              <a:cs typeface="Quicksand"/>
              <a:sym typeface="Quicksan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GB" sz="3220">
                <a:latin typeface="Quicksand"/>
                <a:ea typeface="Quicksand"/>
                <a:cs typeface="Quicksand"/>
                <a:sym typeface="Quicksand"/>
              </a:rPr>
              <a:t>National Literacy Trust study</a:t>
            </a:r>
            <a:endParaRPr b="1" sz="3220">
              <a:latin typeface="Quicksand"/>
              <a:ea typeface="Quicksand"/>
              <a:cs typeface="Quicksand"/>
              <a:sym typeface="Quicksand"/>
            </a:endParaRPr>
          </a:p>
        </p:txBody>
      </p:sp>
      <p:sp>
        <p:nvSpPr>
          <p:cNvPr id="136" name="Google Shape;136;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25000" lnSpcReduction="20000"/>
          </a:bodyPr>
          <a:lstStyle/>
          <a:p>
            <a:pPr indent="0" lvl="0" marL="0" rtl="0" algn="l">
              <a:spcBef>
                <a:spcPts val="1200"/>
              </a:spcBef>
              <a:spcAft>
                <a:spcPts val="0"/>
              </a:spcAft>
              <a:buNone/>
            </a:pPr>
            <a:r>
              <a:t/>
            </a:r>
            <a:endParaRPr sz="8000">
              <a:solidFill>
                <a:schemeClr val="dk1"/>
              </a:solidFill>
              <a:latin typeface="Quicksand"/>
              <a:ea typeface="Quicksand"/>
              <a:cs typeface="Quicksand"/>
              <a:sym typeface="Quicksand"/>
            </a:endParaRPr>
          </a:p>
          <a:p>
            <a:pPr indent="-355600" lvl="0" marL="457200" rtl="0" algn="l">
              <a:spcBef>
                <a:spcPts val="1200"/>
              </a:spcBef>
              <a:spcAft>
                <a:spcPts val="0"/>
              </a:spcAft>
              <a:buClr>
                <a:schemeClr val="dk1"/>
              </a:buClr>
              <a:buSzPct val="100000"/>
              <a:buFont typeface="Quicksand"/>
              <a:buChar char="●"/>
            </a:pPr>
            <a:r>
              <a:rPr lang="en-GB" sz="8000">
                <a:solidFill>
                  <a:schemeClr val="dk1"/>
                </a:solidFill>
                <a:latin typeface="Quicksand"/>
                <a:ea typeface="Quicksand"/>
                <a:cs typeface="Quicksand"/>
                <a:sym typeface="Quicksand"/>
              </a:rPr>
              <a:t>Not reading at the expected level puts children at an increased risk of experiencing unemployment and poor health as adults.</a:t>
            </a:r>
            <a:endParaRPr sz="8000">
              <a:solidFill>
                <a:schemeClr val="dk1"/>
              </a:solidFill>
              <a:latin typeface="Quicksand"/>
              <a:ea typeface="Quicksand"/>
              <a:cs typeface="Quicksand"/>
              <a:sym typeface="Quicksand"/>
            </a:endParaRPr>
          </a:p>
          <a:p>
            <a:pPr indent="-355600" lvl="0" marL="457200" rtl="0" algn="l">
              <a:spcBef>
                <a:spcPts val="0"/>
              </a:spcBef>
              <a:spcAft>
                <a:spcPts val="0"/>
              </a:spcAft>
              <a:buClr>
                <a:schemeClr val="dk1"/>
              </a:buClr>
              <a:buSzPct val="100000"/>
              <a:buFont typeface="Quicksand"/>
              <a:buChar char="●"/>
            </a:pPr>
            <a:r>
              <a:rPr lang="en-GB" sz="8000">
                <a:solidFill>
                  <a:schemeClr val="dk1"/>
                </a:solidFill>
                <a:latin typeface="Quicksand"/>
                <a:ea typeface="Quicksand"/>
                <a:cs typeface="Quicksand"/>
                <a:sym typeface="Quicksand"/>
              </a:rPr>
              <a:t>Strong reading skills have been shown to improve children’s academic attainment across a range of subjects, including English, maths and science.</a:t>
            </a:r>
            <a:endParaRPr sz="1700">
              <a:solidFill>
                <a:schemeClr val="dk1"/>
              </a:solidFill>
              <a:latin typeface="Quicksand"/>
              <a:ea typeface="Quicksand"/>
              <a:cs typeface="Quicksand"/>
              <a:sym typeface="Quicksand"/>
            </a:endParaRPr>
          </a:p>
          <a:p>
            <a:pPr indent="-355600" lvl="0" marL="457200" rtl="0" algn="l">
              <a:spcBef>
                <a:spcPts val="0"/>
              </a:spcBef>
              <a:spcAft>
                <a:spcPts val="0"/>
              </a:spcAft>
              <a:buClr>
                <a:schemeClr val="dk1"/>
              </a:buClr>
              <a:buSzPct val="100000"/>
              <a:buFont typeface="Quicksand"/>
              <a:buChar char="●"/>
            </a:pPr>
            <a:r>
              <a:rPr lang="en-GB" sz="8000">
                <a:solidFill>
                  <a:schemeClr val="dk1"/>
                </a:solidFill>
                <a:latin typeface="Quicksand"/>
                <a:ea typeface="Quicksand"/>
                <a:cs typeface="Quicksand"/>
                <a:sym typeface="Quicksand"/>
              </a:rPr>
              <a:t>Just 2 in 5 (43.4%) children and young people aged 8 to 18 said they enjoyed reading in 2023. This is the lowest level since we first asked the question in 2005.</a:t>
            </a:r>
            <a:endParaRPr sz="8000">
              <a:solidFill>
                <a:schemeClr val="dk1"/>
              </a:solidFill>
              <a:latin typeface="Quicksand"/>
              <a:ea typeface="Quicksand"/>
              <a:cs typeface="Quicksand"/>
              <a:sym typeface="Quicksand"/>
            </a:endParaRPr>
          </a:p>
          <a:p>
            <a:pPr indent="0" lvl="0" marL="0" rtl="0" algn="l">
              <a:spcBef>
                <a:spcPts val="1200"/>
              </a:spcBef>
              <a:spcAft>
                <a:spcPts val="0"/>
              </a:spcAft>
              <a:buNone/>
            </a:pPr>
            <a:r>
              <a:t/>
            </a:r>
            <a:endParaRPr sz="1300">
              <a:solidFill>
                <a:schemeClr val="dk1"/>
              </a:solidFill>
              <a:highlight>
                <a:srgbClr val="FFFFFF"/>
              </a:highlight>
              <a:latin typeface="Roboto"/>
              <a:ea typeface="Roboto"/>
              <a:cs typeface="Roboto"/>
              <a:sym typeface="Roboto"/>
            </a:endParaRPr>
          </a:p>
          <a:p>
            <a:pPr indent="0" lvl="0" marL="0" rtl="0" algn="l">
              <a:spcBef>
                <a:spcPts val="1200"/>
              </a:spcBef>
              <a:spcAft>
                <a:spcPts val="0"/>
              </a:spcAft>
              <a:buNone/>
            </a:pPr>
            <a:r>
              <a:t/>
            </a:r>
            <a:endParaRPr sz="1300">
              <a:solidFill>
                <a:schemeClr val="dk1"/>
              </a:solidFill>
              <a:highlight>
                <a:srgbClr val="FFFFFF"/>
              </a:highlight>
              <a:latin typeface="Roboto"/>
              <a:ea typeface="Roboto"/>
              <a:cs typeface="Roboto"/>
              <a:sym typeface="Roboto"/>
            </a:endParaRPr>
          </a:p>
          <a:p>
            <a:pPr indent="0" lvl="0" marL="0" rtl="0" algn="l">
              <a:spcBef>
                <a:spcPts val="1200"/>
              </a:spcBef>
              <a:spcAft>
                <a:spcPts val="12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latin typeface="Quicksand"/>
                <a:ea typeface="Quicksand"/>
                <a:cs typeface="Quicksand"/>
                <a:sym typeface="Quicksand"/>
              </a:rPr>
              <a:t>Benefits of reading with your child</a:t>
            </a:r>
            <a:endParaRPr b="1">
              <a:latin typeface="Quicksand"/>
              <a:ea typeface="Quicksand"/>
              <a:cs typeface="Quicksand"/>
              <a:sym typeface="Quicksand"/>
            </a:endParaRPr>
          </a:p>
        </p:txBody>
      </p:sp>
      <p:sp>
        <p:nvSpPr>
          <p:cNvPr id="142" name="Google Shape;142;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0000" lnSpcReduction="20000"/>
          </a:bodyPr>
          <a:lstStyle/>
          <a:p>
            <a:pPr indent="-339407" lvl="0" marL="457200" rtl="0" algn="l">
              <a:spcBef>
                <a:spcPts val="0"/>
              </a:spcBef>
              <a:spcAft>
                <a:spcPts val="0"/>
              </a:spcAft>
              <a:buClr>
                <a:schemeClr val="dk1"/>
              </a:buClr>
              <a:buSzPct val="100000"/>
              <a:buFont typeface="Quicksand"/>
              <a:buChar char="●"/>
            </a:pPr>
            <a:r>
              <a:rPr lang="en-GB" sz="2492">
                <a:solidFill>
                  <a:schemeClr val="dk1"/>
                </a:solidFill>
                <a:latin typeface="Quicksand"/>
                <a:ea typeface="Quicksand"/>
                <a:cs typeface="Quicksand"/>
                <a:sym typeface="Quicksand"/>
              </a:rPr>
              <a:t>Provides comfort and reassurance.</a:t>
            </a:r>
            <a:endParaRPr sz="2492">
              <a:solidFill>
                <a:schemeClr val="dk1"/>
              </a:solidFill>
              <a:latin typeface="Quicksand"/>
              <a:ea typeface="Quicksand"/>
              <a:cs typeface="Quicksand"/>
              <a:sym typeface="Quicksand"/>
            </a:endParaRPr>
          </a:p>
          <a:p>
            <a:pPr indent="-339407" lvl="0" marL="457200" rtl="0" algn="l">
              <a:spcBef>
                <a:spcPts val="0"/>
              </a:spcBef>
              <a:spcAft>
                <a:spcPts val="0"/>
              </a:spcAft>
              <a:buClr>
                <a:schemeClr val="dk1"/>
              </a:buClr>
              <a:buSzPct val="100000"/>
              <a:buFont typeface="Quicksand"/>
              <a:buChar char="●"/>
            </a:pPr>
            <a:r>
              <a:rPr lang="en-GB" sz="2492">
                <a:solidFill>
                  <a:schemeClr val="dk1"/>
                </a:solidFill>
                <a:latin typeface="Quicksand"/>
                <a:ea typeface="Quicksand"/>
                <a:cs typeface="Quicksand"/>
                <a:sym typeface="Quicksand"/>
              </a:rPr>
              <a:t>Increases confidence and security.</a:t>
            </a:r>
            <a:endParaRPr sz="2492">
              <a:solidFill>
                <a:schemeClr val="dk1"/>
              </a:solidFill>
              <a:latin typeface="Quicksand"/>
              <a:ea typeface="Quicksand"/>
              <a:cs typeface="Quicksand"/>
              <a:sym typeface="Quicksand"/>
            </a:endParaRPr>
          </a:p>
          <a:p>
            <a:pPr indent="-339407" lvl="0" marL="457200" rtl="0" algn="l">
              <a:spcBef>
                <a:spcPts val="0"/>
              </a:spcBef>
              <a:spcAft>
                <a:spcPts val="0"/>
              </a:spcAft>
              <a:buClr>
                <a:schemeClr val="dk1"/>
              </a:buClr>
              <a:buSzPct val="100000"/>
              <a:buFont typeface="Quicksand"/>
              <a:buChar char="●"/>
            </a:pPr>
            <a:r>
              <a:rPr lang="en-GB" sz="2492">
                <a:solidFill>
                  <a:schemeClr val="dk1"/>
                </a:solidFill>
                <a:latin typeface="Quicksand"/>
                <a:ea typeface="Quicksand"/>
                <a:cs typeface="Quicksand"/>
                <a:sym typeface="Quicksand"/>
              </a:rPr>
              <a:t>Promotes relaxation.</a:t>
            </a:r>
            <a:endParaRPr sz="2492">
              <a:solidFill>
                <a:schemeClr val="dk1"/>
              </a:solidFill>
              <a:latin typeface="Quicksand"/>
              <a:ea typeface="Quicksand"/>
              <a:cs typeface="Quicksand"/>
              <a:sym typeface="Quicksand"/>
            </a:endParaRPr>
          </a:p>
          <a:p>
            <a:pPr indent="-339407" lvl="0" marL="457200" rtl="0" algn="l">
              <a:spcBef>
                <a:spcPts val="0"/>
              </a:spcBef>
              <a:spcAft>
                <a:spcPts val="0"/>
              </a:spcAft>
              <a:buClr>
                <a:schemeClr val="dk1"/>
              </a:buClr>
              <a:buSzPct val="100000"/>
              <a:buFont typeface="Quicksand"/>
              <a:buChar char="●"/>
            </a:pPr>
            <a:r>
              <a:rPr lang="en-GB" sz="2492">
                <a:solidFill>
                  <a:schemeClr val="dk1"/>
                </a:solidFill>
                <a:latin typeface="Quicksand"/>
                <a:ea typeface="Quicksand"/>
                <a:cs typeface="Quicksand"/>
                <a:sym typeface="Quicksand"/>
              </a:rPr>
              <a:t>Giving a child time and full attention when reading them a story tells them they matter. It builds self-esteem.</a:t>
            </a:r>
            <a:endParaRPr sz="2492">
              <a:solidFill>
                <a:schemeClr val="dk1"/>
              </a:solidFill>
              <a:latin typeface="Quicksand"/>
              <a:ea typeface="Quicksand"/>
              <a:cs typeface="Quicksand"/>
              <a:sym typeface="Quicksand"/>
            </a:endParaRPr>
          </a:p>
          <a:p>
            <a:pPr indent="-339407" lvl="0" marL="457200" rtl="0" algn="l">
              <a:spcBef>
                <a:spcPts val="0"/>
              </a:spcBef>
              <a:spcAft>
                <a:spcPts val="0"/>
              </a:spcAft>
              <a:buClr>
                <a:schemeClr val="dk1"/>
              </a:buClr>
              <a:buSzPct val="100000"/>
              <a:buFont typeface="Quicksand"/>
              <a:buChar char="●"/>
            </a:pPr>
            <a:r>
              <a:rPr lang="en-GB" sz="2492">
                <a:solidFill>
                  <a:schemeClr val="dk1"/>
                </a:solidFill>
                <a:latin typeface="Quicksand"/>
                <a:ea typeface="Quicksand"/>
                <a:cs typeface="Quicksand"/>
                <a:sym typeface="Quicksand"/>
              </a:rPr>
              <a:t>Builds vocabulary.</a:t>
            </a:r>
            <a:endParaRPr sz="2492">
              <a:solidFill>
                <a:schemeClr val="dk1"/>
              </a:solidFill>
              <a:latin typeface="Quicksand"/>
              <a:ea typeface="Quicksand"/>
              <a:cs typeface="Quicksand"/>
              <a:sym typeface="Quicksand"/>
            </a:endParaRPr>
          </a:p>
          <a:p>
            <a:pPr indent="-339407" lvl="0" marL="457200" rtl="0" algn="l">
              <a:spcBef>
                <a:spcPts val="0"/>
              </a:spcBef>
              <a:spcAft>
                <a:spcPts val="0"/>
              </a:spcAft>
              <a:buClr>
                <a:schemeClr val="dk1"/>
              </a:buClr>
              <a:buSzPct val="100000"/>
              <a:buFont typeface="Quicksand"/>
              <a:buChar char="●"/>
            </a:pPr>
            <a:r>
              <a:rPr lang="en-GB" sz="2492">
                <a:solidFill>
                  <a:schemeClr val="dk1"/>
                </a:solidFill>
                <a:latin typeface="Quicksand"/>
                <a:ea typeface="Quicksand"/>
                <a:cs typeface="Quicksand"/>
                <a:sym typeface="Quicksand"/>
              </a:rPr>
              <a:t>Feeds their imagination</a:t>
            </a:r>
            <a:endParaRPr sz="2492">
              <a:solidFill>
                <a:schemeClr val="dk1"/>
              </a:solidFill>
              <a:latin typeface="Quicksand"/>
              <a:ea typeface="Quicksand"/>
              <a:cs typeface="Quicksand"/>
              <a:sym typeface="Quicksand"/>
            </a:endParaRPr>
          </a:p>
          <a:p>
            <a:pPr indent="-339407" lvl="0" marL="457200" rtl="0" algn="l">
              <a:spcBef>
                <a:spcPts val="0"/>
              </a:spcBef>
              <a:spcAft>
                <a:spcPts val="0"/>
              </a:spcAft>
              <a:buClr>
                <a:schemeClr val="dk1"/>
              </a:buClr>
              <a:buSzPct val="100000"/>
              <a:buFont typeface="Quicksand"/>
              <a:buChar char="●"/>
            </a:pPr>
            <a:r>
              <a:rPr lang="en-GB" sz="2492">
                <a:solidFill>
                  <a:schemeClr val="dk1"/>
                </a:solidFill>
                <a:latin typeface="Quicksand"/>
                <a:ea typeface="Quicksand"/>
                <a:cs typeface="Quicksand"/>
                <a:sym typeface="Quicksand"/>
              </a:rPr>
              <a:t>Improves their sleeping patterns.</a:t>
            </a:r>
            <a:endParaRPr sz="2492">
              <a:solidFill>
                <a:schemeClr val="dk1"/>
              </a:solidFill>
              <a:latin typeface="Quicksand"/>
              <a:ea typeface="Quicksand"/>
              <a:cs typeface="Quicksand"/>
              <a:sym typeface="Quicksand"/>
            </a:endParaRPr>
          </a:p>
          <a:p>
            <a:pPr indent="0" lvl="0" marL="0" rtl="0" algn="l">
              <a:spcBef>
                <a:spcPts val="1200"/>
              </a:spcBef>
              <a:spcAft>
                <a:spcPts val="0"/>
              </a:spcAft>
              <a:buNone/>
            </a:pPr>
            <a:r>
              <a:rPr lang="en-GB" sz="2492">
                <a:solidFill>
                  <a:schemeClr val="dk1"/>
                </a:solidFill>
                <a:latin typeface="Quicksand"/>
                <a:ea typeface="Quicksand"/>
                <a:cs typeface="Quicksand"/>
                <a:sym typeface="Quicksand"/>
              </a:rPr>
              <a:t>Reading can reduce stress levels by up to 68% in as little as six minutes. Reading slows your heart rate, lowers your blood pressure, and relaxes your muscles</a:t>
            </a:r>
            <a:endParaRPr sz="2492">
              <a:solidFill>
                <a:schemeClr val="dk1"/>
              </a:solidFill>
              <a:latin typeface="Quicksand"/>
              <a:ea typeface="Quicksand"/>
              <a:cs typeface="Quicksand"/>
              <a:sym typeface="Quicksand"/>
            </a:endParaRPr>
          </a:p>
          <a:p>
            <a:pPr indent="0" lvl="0" marL="0" rtl="0" algn="l">
              <a:spcBef>
                <a:spcPts val="1200"/>
              </a:spcBef>
              <a:spcAft>
                <a:spcPts val="1200"/>
              </a:spcAft>
              <a:buNone/>
            </a:pPr>
            <a:r>
              <a:t/>
            </a:r>
            <a:endParaRPr sz="1300">
              <a:solidFill>
                <a:schemeClr val="dk1"/>
              </a:solidFill>
              <a:highlight>
                <a:srgbClr val="FFFFFF"/>
              </a:highlight>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48" name="Google Shape;148;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9" name="Google Shape;149;p29"/>
          <p:cNvPicPr preferRelativeResize="0"/>
          <p:nvPr/>
        </p:nvPicPr>
        <p:blipFill>
          <a:blip r:embed="rId3">
            <a:alphaModFix/>
          </a:blip>
          <a:stretch>
            <a:fillRect/>
          </a:stretch>
        </p:blipFill>
        <p:spPr>
          <a:xfrm>
            <a:off x="0" y="684150"/>
            <a:ext cx="8935225" cy="3775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2" name="Google Shape;62;p14"/>
          <p:cNvPicPr preferRelativeResize="0"/>
          <p:nvPr/>
        </p:nvPicPr>
        <p:blipFill>
          <a:blip r:embed="rId3">
            <a:alphaModFix/>
          </a:blip>
          <a:stretch>
            <a:fillRect/>
          </a:stretch>
        </p:blipFill>
        <p:spPr>
          <a:xfrm>
            <a:off x="0" y="674807"/>
            <a:ext cx="9144001" cy="379388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15"/>
          <p:cNvPicPr preferRelativeResize="0"/>
          <p:nvPr/>
        </p:nvPicPr>
        <p:blipFill>
          <a:blip r:embed="rId3">
            <a:alphaModFix/>
          </a:blip>
          <a:stretch>
            <a:fillRect/>
          </a:stretch>
        </p:blipFill>
        <p:spPr>
          <a:xfrm>
            <a:off x="1060484" y="0"/>
            <a:ext cx="7023033"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ctrTitle"/>
          </p:nvPr>
        </p:nvSpPr>
        <p:spPr>
          <a:xfrm>
            <a:off x="311700" y="519750"/>
            <a:ext cx="8520600" cy="41040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sz="3977"/>
          </a:p>
          <a:p>
            <a:pPr indent="0" lvl="0" marL="0" rtl="0" algn="ctr">
              <a:spcBef>
                <a:spcPts val="0"/>
              </a:spcBef>
              <a:spcAft>
                <a:spcPts val="0"/>
              </a:spcAft>
              <a:buNone/>
            </a:pPr>
            <a:r>
              <a:t/>
            </a:r>
            <a:endParaRPr sz="3977"/>
          </a:p>
          <a:p>
            <a:pPr indent="0" lvl="0" marL="0" rtl="0" algn="ctr">
              <a:spcBef>
                <a:spcPts val="0"/>
              </a:spcBef>
              <a:spcAft>
                <a:spcPts val="0"/>
              </a:spcAft>
              <a:buNone/>
            </a:pPr>
            <a:r>
              <a:t/>
            </a:r>
            <a:endParaRPr sz="3977"/>
          </a:p>
          <a:p>
            <a:pPr indent="0" lvl="0" marL="0" rtl="0" algn="ctr">
              <a:spcBef>
                <a:spcPts val="0"/>
              </a:spcBef>
              <a:spcAft>
                <a:spcPts val="0"/>
              </a:spcAft>
              <a:buNone/>
            </a:pPr>
            <a:r>
              <a:t/>
            </a:r>
            <a:endParaRPr sz="3977"/>
          </a:p>
          <a:p>
            <a:pPr indent="0" lvl="0" marL="0" rtl="0" algn="ctr">
              <a:spcBef>
                <a:spcPts val="0"/>
              </a:spcBef>
              <a:spcAft>
                <a:spcPts val="0"/>
              </a:spcAft>
              <a:buNone/>
            </a:pPr>
            <a:r>
              <a:t/>
            </a:r>
            <a:endParaRPr sz="3977"/>
          </a:p>
          <a:p>
            <a:pPr indent="0" lvl="0" marL="0" rtl="0" algn="ctr">
              <a:spcBef>
                <a:spcPts val="0"/>
              </a:spcBef>
              <a:spcAft>
                <a:spcPts val="0"/>
              </a:spcAft>
              <a:buNone/>
            </a:pPr>
            <a:r>
              <a:t/>
            </a:r>
            <a:endParaRPr sz="3977"/>
          </a:p>
          <a:p>
            <a:pPr indent="0" lvl="0" marL="0" rtl="0" algn="ctr">
              <a:spcBef>
                <a:spcPts val="0"/>
              </a:spcBef>
              <a:spcAft>
                <a:spcPts val="0"/>
              </a:spcAft>
              <a:buNone/>
            </a:pPr>
            <a:r>
              <a:t/>
            </a:r>
            <a:endParaRPr sz="3977"/>
          </a:p>
          <a:p>
            <a:pPr indent="0" lvl="0" marL="0" rtl="0" algn="ctr">
              <a:spcBef>
                <a:spcPts val="0"/>
              </a:spcBef>
              <a:spcAft>
                <a:spcPts val="0"/>
              </a:spcAft>
              <a:buNone/>
            </a:pPr>
            <a:r>
              <a:rPr lang="en-GB" sz="3977">
                <a:latin typeface="Quicksand"/>
                <a:ea typeface="Quicksand"/>
                <a:cs typeface="Quicksand"/>
                <a:sym typeface="Quicksand"/>
              </a:rPr>
              <a:t>How do we teach phonics?</a:t>
            </a:r>
            <a:endParaRPr sz="3977">
              <a:latin typeface="Quicksand"/>
              <a:ea typeface="Quicksand"/>
              <a:cs typeface="Quicksand"/>
              <a:sym typeface="Quicksand"/>
            </a:endParaRPr>
          </a:p>
          <a:p>
            <a:pPr indent="0" lvl="0" marL="0" rtl="0" algn="ctr">
              <a:spcBef>
                <a:spcPts val="0"/>
              </a:spcBef>
              <a:spcAft>
                <a:spcPts val="0"/>
              </a:spcAft>
              <a:buNone/>
            </a:pPr>
            <a:r>
              <a:t/>
            </a:r>
            <a:endParaRPr sz="2200">
              <a:latin typeface="Quicksand"/>
              <a:ea typeface="Quicksand"/>
              <a:cs typeface="Quicksand"/>
              <a:sym typeface="Quicksand"/>
            </a:endParaRPr>
          </a:p>
          <a:p>
            <a:pPr indent="0" lvl="0" marL="0" rtl="0" algn="l">
              <a:spcBef>
                <a:spcPts val="0"/>
              </a:spcBef>
              <a:spcAft>
                <a:spcPts val="0"/>
              </a:spcAft>
              <a:buNone/>
            </a:pPr>
            <a:r>
              <a:rPr lang="en-GB" sz="2111">
                <a:latin typeface="Quicksand"/>
                <a:ea typeface="Quicksand"/>
                <a:cs typeface="Quicksand"/>
                <a:sym typeface="Quicksand"/>
              </a:rPr>
              <a:t>We use a phonics program called ‘Little Wandle’ to teach phonics to our pupils.</a:t>
            </a:r>
            <a:endParaRPr sz="2111">
              <a:latin typeface="Quicksand"/>
              <a:ea typeface="Quicksand"/>
              <a:cs typeface="Quicksand"/>
              <a:sym typeface="Quicksand"/>
            </a:endParaRPr>
          </a:p>
          <a:p>
            <a:pPr indent="0" lvl="0" marL="0" rtl="0" algn="l">
              <a:spcBef>
                <a:spcPts val="0"/>
              </a:spcBef>
              <a:spcAft>
                <a:spcPts val="0"/>
              </a:spcAft>
              <a:buNone/>
            </a:pPr>
            <a:r>
              <a:rPr lang="en-GB" sz="2111">
                <a:latin typeface="Quicksand"/>
                <a:ea typeface="Quicksand"/>
                <a:cs typeface="Quicksand"/>
                <a:sym typeface="Quicksand"/>
              </a:rPr>
              <a:t>This consists of:</a:t>
            </a:r>
            <a:endParaRPr sz="2111">
              <a:latin typeface="Quicksand"/>
              <a:ea typeface="Quicksand"/>
              <a:cs typeface="Quicksand"/>
              <a:sym typeface="Quicksand"/>
            </a:endParaRPr>
          </a:p>
          <a:p>
            <a:pPr indent="-349249" lvl="0" marL="457200" rtl="0" algn="l">
              <a:spcBef>
                <a:spcPts val="0"/>
              </a:spcBef>
              <a:spcAft>
                <a:spcPts val="0"/>
              </a:spcAft>
              <a:buSzPct val="100000"/>
              <a:buFont typeface="Quicksand"/>
              <a:buChar char="•"/>
            </a:pPr>
            <a:r>
              <a:rPr lang="en-GB" sz="2111">
                <a:latin typeface="Quicksand"/>
                <a:ea typeface="Quicksand"/>
                <a:cs typeface="Quicksand"/>
                <a:sym typeface="Quicksand"/>
              </a:rPr>
              <a:t>Daily, short lessons</a:t>
            </a:r>
            <a:endParaRPr sz="2111">
              <a:latin typeface="Quicksand"/>
              <a:ea typeface="Quicksand"/>
              <a:cs typeface="Quicksand"/>
              <a:sym typeface="Quicksand"/>
            </a:endParaRPr>
          </a:p>
          <a:p>
            <a:pPr indent="-349249" lvl="0" marL="457200" rtl="0" algn="l">
              <a:spcBef>
                <a:spcPts val="0"/>
              </a:spcBef>
              <a:spcAft>
                <a:spcPts val="0"/>
              </a:spcAft>
              <a:buSzPct val="100000"/>
              <a:buFont typeface="Quicksand"/>
              <a:buChar char="•"/>
            </a:pPr>
            <a:r>
              <a:rPr lang="en-GB" sz="2111">
                <a:latin typeface="Quicksand"/>
                <a:ea typeface="Quicksand"/>
                <a:cs typeface="Quicksand"/>
                <a:sym typeface="Quicksand"/>
              </a:rPr>
              <a:t>Repeated practice – previously taught sounds are revisited at the start of each session and opportunities for repeated practice are built into the school day.</a:t>
            </a:r>
            <a:endParaRPr b="1" sz="2111">
              <a:solidFill>
                <a:srgbClr val="000000"/>
              </a:solidFill>
              <a:latin typeface="Quicksand"/>
              <a:ea typeface="Quicksand"/>
              <a:cs typeface="Quicksand"/>
              <a:sym typeface="Quicksand"/>
            </a:endParaRPr>
          </a:p>
          <a:p>
            <a:pPr indent="-349249" lvl="0" marL="457200" rtl="0" algn="l">
              <a:spcBef>
                <a:spcPts val="0"/>
              </a:spcBef>
              <a:spcAft>
                <a:spcPts val="0"/>
              </a:spcAft>
              <a:buClr>
                <a:srgbClr val="000000"/>
              </a:buClr>
              <a:buSzPct val="100000"/>
              <a:buFont typeface="Quicksand"/>
              <a:buChar char="•"/>
            </a:pPr>
            <a:r>
              <a:rPr lang="en-GB" sz="2111">
                <a:latin typeface="Quicksand"/>
                <a:ea typeface="Quicksand"/>
                <a:cs typeface="Quicksand"/>
                <a:sym typeface="Quicksand"/>
              </a:rPr>
              <a:t>We follow a specific order of teaching</a:t>
            </a:r>
            <a:endParaRPr sz="2111">
              <a:latin typeface="Quicksand"/>
              <a:ea typeface="Quicksand"/>
              <a:cs typeface="Quicksand"/>
              <a:sym typeface="Quicksand"/>
            </a:endParaRPr>
          </a:p>
          <a:p>
            <a:pPr indent="-349249" lvl="0" marL="457200" rtl="0" algn="l">
              <a:spcBef>
                <a:spcPts val="0"/>
              </a:spcBef>
              <a:spcAft>
                <a:spcPts val="0"/>
              </a:spcAft>
              <a:buClr>
                <a:srgbClr val="000000"/>
              </a:buClr>
              <a:buSzPct val="100000"/>
              <a:buFont typeface="Quicksand"/>
              <a:buChar char="•"/>
            </a:pPr>
            <a:r>
              <a:rPr lang="en-GB" sz="2111">
                <a:latin typeface="Quicksand"/>
                <a:ea typeface="Quicksand"/>
                <a:cs typeface="Quicksand"/>
                <a:sym typeface="Quicksand"/>
              </a:rPr>
              <a:t>A typical lesson will teach a new phoneme and the grapheme that represents that phoneme. Children will practise applying their phonics through blending for reading and segmenting for writing. </a:t>
            </a:r>
            <a:endParaRPr sz="2511">
              <a:latin typeface="Quicksand"/>
              <a:ea typeface="Quicksand"/>
              <a:cs typeface="Quicksand"/>
              <a:sym typeface="Quicksan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7"/>
          <p:cNvSpPr txBox="1"/>
          <p:nvPr>
            <p:ph type="ctrTitle"/>
          </p:nvPr>
        </p:nvSpPr>
        <p:spPr>
          <a:xfrm>
            <a:off x="366075" y="493700"/>
            <a:ext cx="8520600" cy="4143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Clr>
                <a:schemeClr val="dk1"/>
              </a:buClr>
              <a:buFont typeface="Arial"/>
              <a:buNone/>
            </a:pPr>
            <a:r>
              <a:rPr lang="en-GB" sz="2400">
                <a:latin typeface="Quicksand"/>
                <a:ea typeface="Quicksand"/>
                <a:cs typeface="Quicksand"/>
                <a:sym typeface="Quicksand"/>
              </a:rPr>
              <a:t>Little Wandle provides excellent training for all staff to ensure consistency. </a:t>
            </a:r>
            <a:endParaRPr sz="2400">
              <a:latin typeface="Quicksand"/>
              <a:ea typeface="Quicksand"/>
              <a:cs typeface="Quicksand"/>
              <a:sym typeface="Quicksand"/>
            </a:endParaRPr>
          </a:p>
          <a:p>
            <a:pPr indent="0" lvl="0" marL="0" rtl="0" algn="l">
              <a:spcBef>
                <a:spcPts val="0"/>
              </a:spcBef>
              <a:spcAft>
                <a:spcPts val="0"/>
              </a:spcAft>
              <a:buClr>
                <a:schemeClr val="dk1"/>
              </a:buClr>
              <a:buFont typeface="Arial"/>
              <a:buNone/>
            </a:pPr>
            <a:r>
              <a:t/>
            </a:r>
            <a:endParaRPr sz="2400">
              <a:latin typeface="Quicksand"/>
              <a:ea typeface="Quicksand"/>
              <a:cs typeface="Quicksand"/>
              <a:sym typeface="Quicksand"/>
            </a:endParaRPr>
          </a:p>
          <a:p>
            <a:pPr indent="0" lvl="0" marL="0" rtl="0" algn="l">
              <a:spcBef>
                <a:spcPts val="0"/>
              </a:spcBef>
              <a:spcAft>
                <a:spcPts val="0"/>
              </a:spcAft>
              <a:buClr>
                <a:schemeClr val="dk1"/>
              </a:buClr>
              <a:buFont typeface="Arial"/>
              <a:buNone/>
            </a:pPr>
            <a:r>
              <a:t/>
            </a:r>
            <a:endParaRPr sz="2400">
              <a:latin typeface="Quicksand"/>
              <a:ea typeface="Quicksand"/>
              <a:cs typeface="Quicksand"/>
              <a:sym typeface="Quicksand"/>
            </a:endParaRPr>
          </a:p>
          <a:p>
            <a:pPr indent="0" lvl="0" marL="0" rtl="0" algn="l">
              <a:spcBef>
                <a:spcPts val="0"/>
              </a:spcBef>
              <a:spcAft>
                <a:spcPts val="0"/>
              </a:spcAft>
              <a:buClr>
                <a:schemeClr val="dk1"/>
              </a:buClr>
              <a:buFont typeface="Arial"/>
              <a:buNone/>
            </a:pPr>
            <a:r>
              <a:rPr lang="en-GB" sz="2400">
                <a:latin typeface="Quicksand"/>
                <a:ea typeface="Quicksand"/>
                <a:cs typeface="Quicksand"/>
                <a:sym typeface="Quicksand"/>
              </a:rPr>
              <a:t>Reading development is a priority at Hertford St Andrew and we have ensured dedicated time to support </a:t>
            </a:r>
            <a:r>
              <a:rPr lang="en-GB" sz="2400">
                <a:latin typeface="Quicksand"/>
                <a:ea typeface="Quicksand"/>
                <a:cs typeface="Quicksand"/>
                <a:sym typeface="Quicksand"/>
              </a:rPr>
              <a:t>children needing additional support. These children are quickly identified and daily keep up sessions are provided. </a:t>
            </a:r>
            <a:endParaRPr sz="2400">
              <a:latin typeface="Quicksand"/>
              <a:ea typeface="Quicksand"/>
              <a:cs typeface="Quicksand"/>
              <a:sym typeface="Quicksand"/>
            </a:endParaRPr>
          </a:p>
          <a:p>
            <a:pPr indent="0" lvl="0" marL="0" rtl="0" algn="l">
              <a:spcBef>
                <a:spcPts val="0"/>
              </a:spcBef>
              <a:spcAft>
                <a:spcPts val="0"/>
              </a:spcAft>
              <a:buClr>
                <a:schemeClr val="dk1"/>
              </a:buClr>
              <a:buFont typeface="Arial"/>
              <a:buNone/>
            </a:pPr>
            <a:r>
              <a:t/>
            </a:r>
            <a:endParaRPr sz="2400">
              <a:latin typeface="Quicksand"/>
              <a:ea typeface="Quicksand"/>
              <a:cs typeface="Quicksand"/>
              <a:sym typeface="Quicksand"/>
            </a:endParaRPr>
          </a:p>
          <a:p>
            <a:pPr indent="0" lvl="0" marL="0" rtl="0" algn="l">
              <a:spcBef>
                <a:spcPts val="0"/>
              </a:spcBef>
              <a:spcAft>
                <a:spcPts val="0"/>
              </a:spcAft>
              <a:buClr>
                <a:schemeClr val="dk1"/>
              </a:buClr>
              <a:buFont typeface="Arial"/>
              <a:buNone/>
            </a:pPr>
            <a:r>
              <a:t/>
            </a:r>
            <a:endParaRPr sz="2400">
              <a:latin typeface="Quicksand"/>
              <a:ea typeface="Quicksand"/>
              <a:cs typeface="Quicksand"/>
              <a:sym typeface="Quicksan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8"/>
          <p:cNvSpPr txBox="1"/>
          <p:nvPr>
            <p:ph type="ctrTitle"/>
          </p:nvPr>
        </p:nvSpPr>
        <p:spPr>
          <a:xfrm>
            <a:off x="311700" y="287075"/>
            <a:ext cx="8520600" cy="933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GB" sz="2400">
                <a:latin typeface="Quicksand"/>
                <a:ea typeface="Quicksand"/>
                <a:cs typeface="Quicksand"/>
                <a:sym typeface="Quicksand"/>
              </a:rPr>
              <a:t>Top tips for supporting phonics at home</a:t>
            </a:r>
            <a:endParaRPr b="1" sz="2400">
              <a:latin typeface="Quicksand"/>
              <a:ea typeface="Quicksand"/>
              <a:cs typeface="Quicksand"/>
              <a:sym typeface="Quicksand"/>
            </a:endParaRPr>
          </a:p>
        </p:txBody>
      </p:sp>
      <p:sp>
        <p:nvSpPr>
          <p:cNvPr id="83" name="Google Shape;83;p18"/>
          <p:cNvSpPr txBox="1"/>
          <p:nvPr>
            <p:ph idx="1" type="subTitle"/>
          </p:nvPr>
        </p:nvSpPr>
        <p:spPr>
          <a:xfrm>
            <a:off x="311700" y="1461500"/>
            <a:ext cx="8520600" cy="32730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chemeClr val="dk1"/>
              </a:buClr>
              <a:buSzPts val="2000"/>
              <a:buFont typeface="Quicksand"/>
              <a:buChar char="●"/>
            </a:pPr>
            <a:r>
              <a:rPr lang="en-GB" sz="2000">
                <a:solidFill>
                  <a:schemeClr val="dk1"/>
                </a:solidFill>
                <a:latin typeface="Quicksand"/>
                <a:ea typeface="Quicksand"/>
                <a:cs typeface="Quicksand"/>
                <a:sym typeface="Quicksand"/>
              </a:rPr>
              <a:t>Display PGCs at home and refer to them often.</a:t>
            </a:r>
            <a:endParaRPr sz="2000">
              <a:solidFill>
                <a:schemeClr val="dk1"/>
              </a:solidFill>
              <a:latin typeface="Quicksand"/>
              <a:ea typeface="Quicksand"/>
              <a:cs typeface="Quicksand"/>
              <a:sym typeface="Quicksand"/>
            </a:endParaRPr>
          </a:p>
          <a:p>
            <a:pPr indent="-355600" lvl="0" marL="457200" rtl="0" algn="l">
              <a:spcBef>
                <a:spcPts val="0"/>
              </a:spcBef>
              <a:spcAft>
                <a:spcPts val="0"/>
              </a:spcAft>
              <a:buClr>
                <a:schemeClr val="dk1"/>
              </a:buClr>
              <a:buSzPts val="2000"/>
              <a:buFont typeface="Quicksand"/>
              <a:buChar char="●"/>
            </a:pPr>
            <a:r>
              <a:rPr lang="en-GB" sz="2000">
                <a:solidFill>
                  <a:schemeClr val="dk1"/>
                </a:solidFill>
                <a:latin typeface="Quicksand"/>
                <a:ea typeface="Quicksand"/>
                <a:cs typeface="Quicksand"/>
                <a:sym typeface="Quicksand"/>
              </a:rPr>
              <a:t>Listen to your child read as often as possible and enjoy sharing story books together. </a:t>
            </a:r>
            <a:endParaRPr sz="2000">
              <a:solidFill>
                <a:schemeClr val="dk1"/>
              </a:solidFill>
              <a:latin typeface="Quicksand"/>
              <a:ea typeface="Quicksand"/>
              <a:cs typeface="Quicksand"/>
              <a:sym typeface="Quicksand"/>
            </a:endParaRPr>
          </a:p>
          <a:p>
            <a:pPr indent="-355600" lvl="0" marL="457200" rtl="0" algn="l">
              <a:spcBef>
                <a:spcPts val="0"/>
              </a:spcBef>
              <a:spcAft>
                <a:spcPts val="0"/>
              </a:spcAft>
              <a:buClr>
                <a:schemeClr val="dk1"/>
              </a:buClr>
              <a:buSzPts val="2000"/>
              <a:buFont typeface="Quicksand"/>
              <a:buChar char="●"/>
            </a:pPr>
            <a:r>
              <a:rPr lang="en-GB" sz="2000">
                <a:solidFill>
                  <a:schemeClr val="dk1"/>
                </a:solidFill>
                <a:latin typeface="Quicksand"/>
                <a:ea typeface="Quicksand"/>
                <a:cs typeface="Quicksand"/>
                <a:sym typeface="Quicksand"/>
              </a:rPr>
              <a:t>Ask your child what they have </a:t>
            </a:r>
            <a:r>
              <a:rPr lang="en-GB" sz="2000">
                <a:solidFill>
                  <a:schemeClr val="dk1"/>
                </a:solidFill>
                <a:latin typeface="Quicksand"/>
                <a:ea typeface="Quicksand"/>
                <a:cs typeface="Quicksand"/>
                <a:sym typeface="Quicksand"/>
              </a:rPr>
              <a:t>learnt</a:t>
            </a:r>
            <a:r>
              <a:rPr lang="en-GB" sz="2000">
                <a:solidFill>
                  <a:schemeClr val="dk1"/>
                </a:solidFill>
                <a:latin typeface="Quicksand"/>
                <a:ea typeface="Quicksand"/>
                <a:cs typeface="Quicksand"/>
                <a:sym typeface="Quicksand"/>
              </a:rPr>
              <a:t> in phonics and ask them to show you their amazing writing. </a:t>
            </a:r>
            <a:endParaRPr sz="2000">
              <a:solidFill>
                <a:schemeClr val="dk1"/>
              </a:solidFill>
              <a:latin typeface="Quicksand"/>
              <a:ea typeface="Quicksand"/>
              <a:cs typeface="Quicksand"/>
              <a:sym typeface="Quicksand"/>
            </a:endParaRPr>
          </a:p>
          <a:p>
            <a:pPr indent="-355600" lvl="0" marL="457200" rtl="0" algn="l">
              <a:spcBef>
                <a:spcPts val="0"/>
              </a:spcBef>
              <a:spcAft>
                <a:spcPts val="0"/>
              </a:spcAft>
              <a:buClr>
                <a:schemeClr val="dk1"/>
              </a:buClr>
              <a:buSzPts val="2000"/>
              <a:buFont typeface="Quicksand"/>
              <a:buChar char="●"/>
            </a:pPr>
            <a:r>
              <a:rPr lang="en-GB" sz="2000">
                <a:solidFill>
                  <a:schemeClr val="dk1"/>
                </a:solidFill>
                <a:latin typeface="Quicksand"/>
                <a:ea typeface="Quicksand"/>
                <a:cs typeface="Quicksand"/>
                <a:sym typeface="Quicksand"/>
              </a:rPr>
              <a:t>Build their self esteem and interest in </a:t>
            </a:r>
            <a:r>
              <a:rPr lang="en-GB" sz="2000">
                <a:solidFill>
                  <a:schemeClr val="dk1"/>
                </a:solidFill>
                <a:latin typeface="Quicksand"/>
                <a:ea typeface="Quicksand"/>
                <a:cs typeface="Quicksand"/>
                <a:sym typeface="Quicksand"/>
              </a:rPr>
              <a:t>reading</a:t>
            </a:r>
            <a:r>
              <a:rPr lang="en-GB" sz="2000">
                <a:solidFill>
                  <a:schemeClr val="dk1"/>
                </a:solidFill>
                <a:latin typeface="Quicksand"/>
                <a:ea typeface="Quicksand"/>
                <a:cs typeface="Quicksand"/>
                <a:sym typeface="Quicksand"/>
              </a:rPr>
              <a:t> by encouraging them to read to other family members. Lots of praise is vital!</a:t>
            </a:r>
            <a:endParaRPr sz="2000">
              <a:solidFill>
                <a:schemeClr val="dk1"/>
              </a:solidFill>
              <a:latin typeface="Quicksand"/>
              <a:ea typeface="Quicksand"/>
              <a:cs typeface="Quicksand"/>
              <a:sym typeface="Quicksand"/>
            </a:endParaRPr>
          </a:p>
          <a:p>
            <a:pPr indent="-355600" lvl="0" marL="457200" rtl="0" algn="l">
              <a:spcBef>
                <a:spcPts val="0"/>
              </a:spcBef>
              <a:spcAft>
                <a:spcPts val="0"/>
              </a:spcAft>
              <a:buClr>
                <a:schemeClr val="dk1"/>
              </a:buClr>
              <a:buSzPts val="2000"/>
              <a:buFont typeface="Quicksand"/>
              <a:buChar char="●"/>
            </a:pPr>
            <a:r>
              <a:rPr lang="en-GB" sz="2000">
                <a:solidFill>
                  <a:schemeClr val="dk1"/>
                </a:solidFill>
                <a:latin typeface="Quicksand"/>
                <a:ea typeface="Quicksand"/>
                <a:cs typeface="Quicksand"/>
                <a:sym typeface="Quicksand"/>
              </a:rPr>
              <a:t>Encourage your child to say each sound clearly. For example “mmmm” instead of “mu.”</a:t>
            </a:r>
            <a:endParaRPr sz="2000">
              <a:solidFill>
                <a:schemeClr val="dk1"/>
              </a:solidFill>
              <a:latin typeface="Quicksand"/>
              <a:ea typeface="Quicksand"/>
              <a:cs typeface="Quicksand"/>
              <a:sym typeface="Quicksand"/>
            </a:endParaRPr>
          </a:p>
          <a:p>
            <a:pPr indent="0" lvl="0" marL="0" rtl="0" algn="l">
              <a:spcBef>
                <a:spcPts val="0"/>
              </a:spcBef>
              <a:spcAft>
                <a:spcPts val="0"/>
              </a:spcAft>
              <a:buNone/>
            </a:pPr>
            <a:r>
              <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9"/>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GB" sz="5700">
                <a:latin typeface="Quicksand"/>
                <a:ea typeface="Quicksand"/>
                <a:cs typeface="Quicksand"/>
                <a:sym typeface="Quicksand"/>
              </a:rPr>
              <a:t>Reading</a:t>
            </a:r>
            <a:endParaRPr b="1" sz="5700">
              <a:latin typeface="Quicksand"/>
              <a:ea typeface="Quicksand"/>
              <a:cs typeface="Quicksand"/>
              <a:sym typeface="Quicksand"/>
            </a:endParaRPr>
          </a:p>
        </p:txBody>
      </p:sp>
      <p:sp>
        <p:nvSpPr>
          <p:cNvPr id="89" name="Google Shape;89;p19"/>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20"/>
          <p:cNvPicPr preferRelativeResize="0"/>
          <p:nvPr/>
        </p:nvPicPr>
        <p:blipFill>
          <a:blip r:embed="rId3">
            <a:alphaModFix/>
          </a:blip>
          <a:stretch>
            <a:fillRect/>
          </a:stretch>
        </p:blipFill>
        <p:spPr>
          <a:xfrm>
            <a:off x="666200" y="157850"/>
            <a:ext cx="7811601" cy="4139400"/>
          </a:xfrm>
          <a:prstGeom prst="rect">
            <a:avLst/>
          </a:prstGeom>
          <a:noFill/>
          <a:ln>
            <a:noFill/>
          </a:ln>
        </p:spPr>
      </p:pic>
      <p:sp>
        <p:nvSpPr>
          <p:cNvPr id="95" name="Google Shape;95;p20"/>
          <p:cNvSpPr txBox="1"/>
          <p:nvPr/>
        </p:nvSpPr>
        <p:spPr>
          <a:xfrm>
            <a:off x="100050" y="4517150"/>
            <a:ext cx="8938500" cy="50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350">
                <a:solidFill>
                  <a:schemeClr val="dk1"/>
                </a:solidFill>
                <a:latin typeface="Quicksand"/>
                <a:ea typeface="Quicksand"/>
                <a:cs typeface="Quicksand"/>
                <a:sym typeface="Quicksand"/>
              </a:rPr>
              <a:t>Dr.</a:t>
            </a:r>
            <a:r>
              <a:rPr lang="en-GB" sz="1800">
                <a:solidFill>
                  <a:schemeClr val="dk2"/>
                </a:solidFill>
                <a:latin typeface="Quicksand"/>
                <a:ea typeface="Quicksand"/>
                <a:cs typeface="Quicksand"/>
                <a:sym typeface="Quicksand"/>
              </a:rPr>
              <a:t> </a:t>
            </a:r>
            <a:r>
              <a:rPr lang="en-GB" sz="1350">
                <a:solidFill>
                  <a:schemeClr val="dk1"/>
                </a:solidFill>
                <a:latin typeface="Quicksand"/>
                <a:ea typeface="Quicksand"/>
                <a:cs typeface="Quicksand"/>
                <a:sym typeface="Quicksand"/>
              </a:rPr>
              <a:t>Hollis Scarborough, a literacy expert and psychologist created the Scarborough reading rope in 2001</a:t>
            </a:r>
            <a:endParaRPr sz="1800">
              <a:solidFill>
                <a:schemeClr val="dk2"/>
              </a:solidFill>
              <a:latin typeface="Quicksand"/>
              <a:ea typeface="Quicksand"/>
              <a:cs typeface="Quicksand"/>
              <a:sym typeface="Quicksan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latin typeface="Quicksand"/>
                <a:ea typeface="Quicksand"/>
                <a:cs typeface="Quicksand"/>
                <a:sym typeface="Quicksand"/>
              </a:rPr>
              <a:t>Supporting language comprehension at school</a:t>
            </a:r>
            <a:endParaRPr b="1">
              <a:latin typeface="Quicksand"/>
              <a:ea typeface="Quicksand"/>
              <a:cs typeface="Quicksand"/>
              <a:sym typeface="Quicksand"/>
            </a:endParaRPr>
          </a:p>
        </p:txBody>
      </p:sp>
      <p:sp>
        <p:nvSpPr>
          <p:cNvPr id="101" name="Google Shape;101;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62500"/>
          </a:bodyPr>
          <a:lstStyle/>
          <a:p>
            <a:pPr indent="0" lvl="0" marL="0" rtl="0" algn="l">
              <a:spcBef>
                <a:spcPts val="0"/>
              </a:spcBef>
              <a:spcAft>
                <a:spcPts val="0"/>
              </a:spcAft>
              <a:buNone/>
            </a:pPr>
            <a:r>
              <a:rPr lang="en-GB" sz="2760">
                <a:solidFill>
                  <a:schemeClr val="dk1"/>
                </a:solidFill>
                <a:latin typeface="Quicksand"/>
                <a:ea typeface="Quicksand"/>
                <a:cs typeface="Quicksand"/>
                <a:sym typeface="Quicksand"/>
              </a:rPr>
              <a:t>W</a:t>
            </a:r>
            <a:r>
              <a:rPr lang="en-GB" sz="2729">
                <a:solidFill>
                  <a:schemeClr val="dk1"/>
                </a:solidFill>
                <a:latin typeface="Quicksand"/>
                <a:ea typeface="Quicksand"/>
                <a:cs typeface="Quicksand"/>
                <a:sym typeface="Quicksand"/>
              </a:rPr>
              <a:t>e value oracy and want our </a:t>
            </a:r>
            <a:r>
              <a:rPr lang="en-GB" sz="2729">
                <a:solidFill>
                  <a:schemeClr val="dk1"/>
                </a:solidFill>
                <a:latin typeface="Quicksand"/>
                <a:ea typeface="Quicksand"/>
                <a:cs typeface="Quicksand"/>
                <a:sym typeface="Quicksand"/>
              </a:rPr>
              <a:t>children</a:t>
            </a:r>
            <a:r>
              <a:rPr lang="en-GB" sz="2729">
                <a:solidFill>
                  <a:schemeClr val="dk1"/>
                </a:solidFill>
                <a:latin typeface="Quicksand"/>
                <a:ea typeface="Quicksand"/>
                <a:cs typeface="Quicksand"/>
                <a:sym typeface="Quicksand"/>
              </a:rPr>
              <a:t> to communicate effectively through spoken </a:t>
            </a:r>
            <a:r>
              <a:rPr lang="en-GB" sz="2729">
                <a:solidFill>
                  <a:schemeClr val="dk1"/>
                </a:solidFill>
                <a:latin typeface="Quicksand"/>
                <a:ea typeface="Quicksand"/>
                <a:cs typeface="Quicksand"/>
                <a:sym typeface="Quicksand"/>
              </a:rPr>
              <a:t>language</a:t>
            </a:r>
            <a:r>
              <a:rPr lang="en-GB" sz="2729">
                <a:solidFill>
                  <a:schemeClr val="dk1"/>
                </a:solidFill>
                <a:latin typeface="Quicksand"/>
                <a:ea typeface="Quicksand"/>
                <a:cs typeface="Quicksand"/>
                <a:sym typeface="Quicksand"/>
              </a:rPr>
              <a:t>. We have incorporated 10 minutes into our curriculum every day for every child to develop their ability to speak clearly and confidently as well as being able to listen and respond appropriately and use a wide range of vocabulary. </a:t>
            </a:r>
            <a:endParaRPr sz="2729">
              <a:solidFill>
                <a:schemeClr val="dk1"/>
              </a:solidFill>
              <a:latin typeface="Quicksand"/>
              <a:ea typeface="Quicksand"/>
              <a:cs typeface="Quicksand"/>
              <a:sym typeface="Quicksand"/>
            </a:endParaRPr>
          </a:p>
          <a:p>
            <a:pPr indent="0" lvl="0" marL="0" rtl="0" algn="l">
              <a:spcBef>
                <a:spcPts val="1200"/>
              </a:spcBef>
              <a:spcAft>
                <a:spcPts val="0"/>
              </a:spcAft>
              <a:buNone/>
            </a:pPr>
            <a:r>
              <a:rPr lang="en-GB" sz="2729">
                <a:solidFill>
                  <a:schemeClr val="dk1"/>
                </a:solidFill>
                <a:latin typeface="Quicksand"/>
                <a:ea typeface="Quicksand"/>
                <a:cs typeface="Quicksand"/>
                <a:sym typeface="Quicksand"/>
              </a:rPr>
              <a:t>Curiosity</a:t>
            </a:r>
            <a:r>
              <a:rPr lang="en-GB" sz="2729">
                <a:solidFill>
                  <a:schemeClr val="dk1"/>
                </a:solidFill>
                <a:latin typeface="Quicksand"/>
                <a:ea typeface="Quicksand"/>
                <a:cs typeface="Quicksand"/>
                <a:sym typeface="Quicksand"/>
              </a:rPr>
              <a:t> is one of our school’s core values. Children are actively encouraged to ask questions and are praised for doing so.</a:t>
            </a:r>
            <a:endParaRPr sz="2729">
              <a:solidFill>
                <a:schemeClr val="dk1"/>
              </a:solidFill>
              <a:latin typeface="Quicksand"/>
              <a:ea typeface="Quicksand"/>
              <a:cs typeface="Quicksand"/>
              <a:sym typeface="Quicksand"/>
            </a:endParaRPr>
          </a:p>
          <a:p>
            <a:pPr indent="0" lvl="0" marL="0" rtl="0" algn="l">
              <a:spcBef>
                <a:spcPts val="1200"/>
              </a:spcBef>
              <a:spcAft>
                <a:spcPts val="0"/>
              </a:spcAft>
              <a:buNone/>
            </a:pPr>
            <a:r>
              <a:rPr lang="en-GB" sz="2729">
                <a:solidFill>
                  <a:schemeClr val="dk1"/>
                </a:solidFill>
                <a:latin typeface="Quicksand"/>
                <a:ea typeface="Quicksand"/>
                <a:cs typeface="Quicksand"/>
                <a:sym typeface="Quicksand"/>
              </a:rPr>
              <a:t>We provide high quality texts which are rich in </a:t>
            </a:r>
            <a:r>
              <a:rPr lang="en-GB" sz="2729">
                <a:solidFill>
                  <a:schemeClr val="dk1"/>
                </a:solidFill>
                <a:latin typeface="Quicksand"/>
                <a:ea typeface="Quicksand"/>
                <a:cs typeface="Quicksand"/>
                <a:sym typeface="Quicksand"/>
              </a:rPr>
              <a:t>vocabulary</a:t>
            </a:r>
            <a:r>
              <a:rPr lang="en-GB" sz="2729">
                <a:solidFill>
                  <a:schemeClr val="dk1"/>
                </a:solidFill>
                <a:latin typeface="Quicksand"/>
                <a:ea typeface="Quicksand"/>
                <a:cs typeface="Quicksand"/>
                <a:sym typeface="Quicksand"/>
              </a:rPr>
              <a:t> and ideas.  </a:t>
            </a:r>
            <a:endParaRPr sz="2729">
              <a:solidFill>
                <a:schemeClr val="dk1"/>
              </a:solidFill>
              <a:latin typeface="Quicksand"/>
              <a:ea typeface="Quicksand"/>
              <a:cs typeface="Quicksand"/>
              <a:sym typeface="Quicksand"/>
            </a:endParaRPr>
          </a:p>
          <a:p>
            <a:pPr indent="0" lvl="0" marL="0" rtl="0" algn="l">
              <a:spcBef>
                <a:spcPts val="1200"/>
              </a:spcBef>
              <a:spcAft>
                <a:spcPts val="0"/>
              </a:spcAft>
              <a:buNone/>
            </a:pPr>
            <a:r>
              <a:rPr lang="en-GB" sz="2729">
                <a:solidFill>
                  <a:schemeClr val="dk1"/>
                </a:solidFill>
                <a:latin typeface="Quicksand"/>
                <a:ea typeface="Quicksand"/>
                <a:cs typeface="Quicksand"/>
                <a:sym typeface="Quicksand"/>
              </a:rPr>
              <a:t>Our school has communication </a:t>
            </a:r>
            <a:r>
              <a:rPr lang="en-GB" sz="2729">
                <a:solidFill>
                  <a:schemeClr val="dk1"/>
                </a:solidFill>
                <a:latin typeface="Quicksand"/>
                <a:ea typeface="Quicksand"/>
                <a:cs typeface="Quicksand"/>
                <a:sym typeface="Quicksand"/>
              </a:rPr>
              <a:t>friendly</a:t>
            </a:r>
            <a:r>
              <a:rPr lang="en-GB" sz="2729">
                <a:solidFill>
                  <a:schemeClr val="dk1"/>
                </a:solidFill>
                <a:latin typeface="Quicksand"/>
                <a:ea typeface="Quicksand"/>
                <a:cs typeface="Quicksand"/>
                <a:sym typeface="Quicksand"/>
              </a:rPr>
              <a:t> spaces inside and out. </a:t>
            </a:r>
            <a:endParaRPr sz="2729">
              <a:solidFill>
                <a:schemeClr val="dk1"/>
              </a:solidFill>
              <a:latin typeface="Quicksand"/>
              <a:ea typeface="Quicksand"/>
              <a:cs typeface="Quicksand"/>
              <a:sym typeface="Quicksand"/>
            </a:endParaRPr>
          </a:p>
          <a:p>
            <a:pPr indent="0" lvl="0" marL="0" rtl="0" algn="l">
              <a:spcBef>
                <a:spcPts val="1200"/>
              </a:spcBef>
              <a:spcAft>
                <a:spcPts val="1200"/>
              </a:spcAft>
              <a:buNone/>
            </a:pPr>
            <a:r>
              <a:rPr lang="en-GB"/>
              <a:t>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