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embedTrueType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BPreplay" panose="02000503000000020004" pitchFamily="2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8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C19FDBF-857A-525E-FF9C-6FCF368F42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5F7B82-62D4-C845-84E8-AE059948C45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ADDD7D-B4FD-C240-8F3A-9E0202D15D83}" type="datetimeFigureOut">
              <a:rPr lang="en-GB"/>
              <a:pPr>
                <a:defRPr/>
              </a:pPr>
              <a:t>10/05/2023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1E06573-B767-A16B-664F-219B630EE5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B62769D-BCF1-2EAD-FE8B-31EC82333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81C60-CCCD-DCEB-1809-1E7CC37DB7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EAEF6-477C-0BCD-4F56-1DE33E6085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8EB7CB0-9278-F946-A224-57C456E8127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1A993-17E8-CC90-4587-EF5734C8A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5ACD3-4A09-6841-95F0-67539C16FAC1}" type="datetimeFigureOut">
              <a:rPr lang="en-GB"/>
              <a:pPr>
                <a:defRPr/>
              </a:pPr>
              <a:t>10/05/2023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251A4-1DF4-3183-7546-E1FE3ED41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1ED57-685D-C037-287B-BC7F8F0B0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6B98B-66EC-A446-A606-08994B02370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369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86EDC-992F-882C-4F3D-5134E13CE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A2CA6-679D-5A48-8B31-6276C97568FA}" type="datetimeFigureOut">
              <a:rPr lang="en-GB"/>
              <a:pPr>
                <a:defRPr/>
              </a:pPr>
              <a:t>10/05/2023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34DF6-1650-F0FF-E569-00471AB8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2BB8A-4886-F38A-6375-D2F384E5F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C4B4A-C809-A242-AD52-8CDA66CD52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014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C144F-BBC2-9069-B756-BCD8537A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9136F-C0E3-1849-8253-057D8CC67001}" type="datetimeFigureOut">
              <a:rPr lang="en-GB"/>
              <a:pPr>
                <a:defRPr/>
              </a:pPr>
              <a:t>10/05/2023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58700-4B06-792E-CB6F-CC799F500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44279-9D43-878C-B3D4-A9DB2067B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EA38A-E963-C94D-BA85-93CEDBAFE0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549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45332-D0AC-108C-1D9A-34C751C46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78BF4-1BE9-DA4B-89F3-1603F6D386B6}" type="datetimeFigureOut">
              <a:rPr lang="en-GB"/>
              <a:pPr>
                <a:defRPr/>
              </a:pPr>
              <a:t>10/05/2023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3AE13-1644-8A57-2E00-259B2511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D40E7-263E-7FE7-2C81-9512A0BA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69BC9-C66E-8A4F-83DD-129081DB67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1603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6DDDF-37FB-BB41-DC94-698BF9AC3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3D201-C841-0941-88C5-CD388D8C83A5}" type="datetimeFigureOut">
              <a:rPr lang="en-GB"/>
              <a:pPr>
                <a:defRPr/>
              </a:pPr>
              <a:t>10/05/2023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C02F4-BFC7-5568-D3E7-6011BA3D3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82F86-C5E8-0882-6628-BBAC21B0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26DB0-D378-7741-AC55-414ADCBB4B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476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42325F-CBDA-DA37-17C7-265F4B94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2C96F-DF3B-8041-9C47-7151323B8137}" type="datetimeFigureOut">
              <a:rPr lang="en-GB"/>
              <a:pPr>
                <a:defRPr/>
              </a:pPr>
              <a:t>10/05/2023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8B473C-E76A-569D-DDAF-1CC9C2F50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967C69-40FE-B7A7-AE8C-123A8D229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33383-1984-F443-9805-015DE68A66B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20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8BCD867-1536-9416-02E4-56B7E9860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1FAB1-63FA-844D-899F-F5074657399A}" type="datetimeFigureOut">
              <a:rPr lang="en-GB"/>
              <a:pPr>
                <a:defRPr/>
              </a:pPr>
              <a:t>10/05/2023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1585C41-3066-C941-3AD5-1EA6A1C05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69876B-34A3-2DE1-ABD4-3AC971FED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B5A6A-7542-D84A-A609-006CFD7EA32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297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C8BD774-C309-B077-3D8E-AD1685242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E7165-8A53-854C-ACCF-D90349D655BF}" type="datetimeFigureOut">
              <a:rPr lang="en-GB"/>
              <a:pPr>
                <a:defRPr/>
              </a:pPr>
              <a:t>10/05/2023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F88DB51-3A11-7844-BB5A-4B030F9CF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CD0331-3B31-09B4-AD0D-17CE3336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904AA-7681-714E-9AF9-A08C13E494B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6732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2B87A50-ACB1-E9E9-034B-00243C4A6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E29C4-75BE-EE48-B431-8E721359DA31}" type="datetimeFigureOut">
              <a:rPr lang="en-GB"/>
              <a:pPr>
                <a:defRPr/>
              </a:pPr>
              <a:t>10/05/2023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481F4AF-C38B-F112-9EBD-9C2F8803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18B492C-8F00-DF9F-B911-4A1A9E50C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1AE41-A4B9-7346-9640-62E4A6494C2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792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FE62A4-A710-BA4E-0AC3-5BEB06186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114CD-533A-DA4E-862D-3CD729585B79}" type="datetimeFigureOut">
              <a:rPr lang="en-GB"/>
              <a:pPr>
                <a:defRPr/>
              </a:pPr>
              <a:t>10/05/2023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36C173-2C06-AC3C-F1A5-6093DF9BE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50205F-D68F-E5F3-5BCA-65B4D8691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AE7EF-638A-D649-A0FE-A6659088A8A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356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49680C-0804-E8A8-4B6E-C5CA03802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1583A-537A-4B4B-A341-55C3D93E62BA}" type="datetimeFigureOut">
              <a:rPr lang="en-GB"/>
              <a:pPr>
                <a:defRPr/>
              </a:pPr>
              <a:t>10/05/2023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4EED3B-0B5F-5D65-80F7-7156B7EE5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9CBAA6-6110-E1B5-C0FE-0468224B3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544FF-0268-224C-826E-EC50AE6760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26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E113CCA-D134-337C-31C1-9D47960FE8A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B8A388B-1B71-7057-7304-70765FBBE1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CFA46-CA8A-870B-3520-370665C96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DEB8F1-8A0D-484B-AA7E-A81BEDC28D7A}" type="datetimeFigureOut">
              <a:rPr lang="en-GB"/>
              <a:pPr>
                <a:defRPr/>
              </a:pPr>
              <a:t>10/05/2023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34880-2ABA-AFA4-3DFE-DFB3A7A86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EB99C-234F-C5DF-0CBD-A997CFFF4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F63DF1E-574D-A349-9CB8-B3E64251194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CB081BF2-7FA5-A09B-8D2A-504C4C06B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5033963"/>
            <a:ext cx="3070225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3">
            <a:extLst>
              <a:ext uri="{FF2B5EF4-FFF2-40B4-BE49-F238E27FC236}">
                <a16:creationId xmlns:a16="http://schemas.microsoft.com/office/drawing/2014/main" id="{8B8222C6-541D-A720-8A08-4BB9DC1BF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65400"/>
            <a:ext cx="9144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4800" b="1" dirty="0">
                <a:solidFill>
                  <a:srgbClr val="79CC54"/>
                </a:solidFill>
                <a:latin typeface="BPreplay" pitchFamily="50" charset="0"/>
                <a:cs typeface="Arial" panose="020B0604020202020204" pitchFamily="34" charset="0"/>
              </a:rPr>
              <a:t>Phonics Screening Check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79CC54"/>
                </a:solidFill>
                <a:latin typeface="BPreplay" pitchFamily="50" charset="0"/>
                <a:cs typeface="Arial" panose="020B0604020202020204" pitchFamily="34" charset="0"/>
              </a:rPr>
              <a:t>Parent Information Meeting</a:t>
            </a:r>
          </a:p>
        </p:txBody>
      </p:sp>
      <p:pic>
        <p:nvPicPr>
          <p:cNvPr id="3076" name="Picture 7">
            <a:extLst>
              <a:ext uri="{FF2B5EF4-FFF2-40B4-BE49-F238E27FC236}">
                <a16:creationId xmlns:a16="http://schemas.microsoft.com/office/drawing/2014/main" id="{7649CE4D-0D2E-7B0A-4C19-D102EC08E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10"/>
          <a:stretch>
            <a:fillRect/>
          </a:stretch>
        </p:blipFill>
        <p:spPr bwMode="auto">
          <a:xfrm>
            <a:off x="2212975" y="4005263"/>
            <a:ext cx="494188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>
            <a:extLst>
              <a:ext uri="{FF2B5EF4-FFF2-40B4-BE49-F238E27FC236}">
                <a16:creationId xmlns:a16="http://schemas.microsoft.com/office/drawing/2014/main" id="{33D0B3E2-BB3B-0DA2-3971-D2C4609BCA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748" y="367540"/>
            <a:ext cx="3182661" cy="224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blu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D61193FF-FD6D-C3C7-558B-CD7F5C5199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642" y="367540"/>
            <a:ext cx="877957" cy="8447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61668AB5-DEBA-9BE5-6100-DD44C2609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343650"/>
            <a:ext cx="9382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3">
            <a:extLst>
              <a:ext uri="{FF2B5EF4-FFF2-40B4-BE49-F238E27FC236}">
                <a16:creationId xmlns:a16="http://schemas.microsoft.com/office/drawing/2014/main" id="{84281C18-7490-F3A3-9745-FF7E37ED1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269" y="945047"/>
            <a:ext cx="6621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BC83D9"/>
                </a:solidFill>
                <a:latin typeface="BPreplay" pitchFamily="50" charset="0"/>
                <a:cs typeface="Arial" panose="020B0604020202020204" pitchFamily="34" charset="0"/>
              </a:rPr>
              <a:t>How Can I Help My Child At Home?</a:t>
            </a:r>
          </a:p>
        </p:txBody>
      </p:sp>
      <p:sp>
        <p:nvSpPr>
          <p:cNvPr id="12292" name="TextBox 6">
            <a:extLst>
              <a:ext uri="{FF2B5EF4-FFF2-40B4-BE49-F238E27FC236}">
                <a16:creationId xmlns:a16="http://schemas.microsoft.com/office/drawing/2014/main" id="{075FAEF2-B103-DCA2-B0AE-E81EE0EEC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1916113"/>
            <a:ext cx="7286625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GB" altLang="en-US" sz="2000">
                <a:latin typeface="BPreplay" pitchFamily="50" charset="0"/>
                <a:cs typeface="Arial" panose="020B0604020202020204" pitchFamily="34" charset="0"/>
              </a:rPr>
              <a:t> Play lots of sound and listening games with your child.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GB" altLang="en-US" sz="2000">
              <a:latin typeface="BPreplay" pitchFamily="50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GB" altLang="en-US" sz="2000">
                <a:latin typeface="BPreplay" pitchFamily="50" charset="0"/>
                <a:cs typeface="Arial" panose="020B0604020202020204" pitchFamily="34" charset="0"/>
              </a:rPr>
              <a:t> Read as much as possible to and with your child.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GB" altLang="en-US" sz="2000">
              <a:latin typeface="BPreplay" pitchFamily="50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GB" altLang="en-US" sz="2000">
                <a:latin typeface="BPreplay" pitchFamily="50" charset="0"/>
                <a:cs typeface="Arial" panose="020B0604020202020204" pitchFamily="34" charset="0"/>
              </a:rPr>
              <a:t> Encourage and praise – get them to have a ‘good guess’.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GB" altLang="en-US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12293" name="Picture 1">
            <a:extLst>
              <a:ext uri="{FF2B5EF4-FFF2-40B4-BE49-F238E27FC236}">
                <a16:creationId xmlns:a16="http://schemas.microsoft.com/office/drawing/2014/main" id="{87418CC8-A6B3-5170-384B-07018ADDF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18" y="3334371"/>
            <a:ext cx="306070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blu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BA301C8-FC45-CE4E-A319-31FEB6C90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771" y="362283"/>
            <a:ext cx="877957" cy="8447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>
            <a:extLst>
              <a:ext uri="{FF2B5EF4-FFF2-40B4-BE49-F238E27FC236}">
                <a16:creationId xmlns:a16="http://schemas.microsoft.com/office/drawing/2014/main" id="{93A18764-E90E-A229-DBC7-82FB7F815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343650"/>
            <a:ext cx="9382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4">
            <a:extLst>
              <a:ext uri="{FF2B5EF4-FFF2-40B4-BE49-F238E27FC236}">
                <a16:creationId xmlns:a16="http://schemas.microsoft.com/office/drawing/2014/main" id="{0A27567A-475F-E9C7-4477-3C1E37640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2006600"/>
            <a:ext cx="7286625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2000" dirty="0">
                <a:latin typeface="BPreplay" pitchFamily="50" charset="0"/>
                <a:cs typeface="Arial" panose="020B0604020202020204" pitchFamily="34" charset="0"/>
              </a:rPr>
              <a:t> If your child is struggling to decode a word, help them by encouraging them to say each sound in the word from left to right.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latin typeface="BPreplay" pitchFamily="50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2000" dirty="0">
                <a:latin typeface="BPreplay" pitchFamily="50" charset="0"/>
                <a:cs typeface="Arial" panose="020B0604020202020204" pitchFamily="34" charset="0"/>
              </a:rPr>
              <a:t> Blend the sounds by pointing to each letter, e.g. /c/ in cat, or the letter group, e.g.  /ng/ in sing. Next move your finger under the whole word as you say it.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latin typeface="BPreplay" pitchFamily="50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2000" dirty="0">
                <a:latin typeface="BPreplay" pitchFamily="50" charset="0"/>
                <a:cs typeface="Arial" panose="020B0604020202020204" pitchFamily="34" charset="0"/>
              </a:rPr>
              <a:t> Discuss the meaning of words if your child does not know what they have read.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  <p:sp>
        <p:nvSpPr>
          <p:cNvPr id="13316" name="TextBox 3">
            <a:extLst>
              <a:ext uri="{FF2B5EF4-FFF2-40B4-BE49-F238E27FC236}">
                <a16:creationId xmlns:a16="http://schemas.microsoft.com/office/drawing/2014/main" id="{A65DECD2-0D87-EF6E-84FE-B939E01AB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269" y="962853"/>
            <a:ext cx="6621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BC83D9"/>
                </a:solidFill>
                <a:latin typeface="BPreplay" pitchFamily="50" charset="0"/>
                <a:cs typeface="Arial" panose="020B0604020202020204" pitchFamily="34" charset="0"/>
              </a:rPr>
              <a:t>How Can I Help My Child At Home?</a:t>
            </a:r>
          </a:p>
        </p:txBody>
      </p:sp>
      <p:pic>
        <p:nvPicPr>
          <p:cNvPr id="2" name="Picture 1" descr="A blu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57D16425-BF84-A3AB-F6B3-808CF4D8C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642" y="367540"/>
            <a:ext cx="877957" cy="8447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C98A7-ED49-4B89-39D3-8BFFEF7A9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group of cartoon characters&#10;&#10;Description automatically generated with low confidence">
            <a:extLst>
              <a:ext uri="{FF2B5EF4-FFF2-40B4-BE49-F238E27FC236}">
                <a16:creationId xmlns:a16="http://schemas.microsoft.com/office/drawing/2014/main" id="{1B35E193-0727-F409-3886-C1045A757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5125"/>
            <a:ext cx="7886700" cy="188618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2EF51F-A980-C517-5369-6A2DE713EF24}"/>
              </a:ext>
            </a:extLst>
          </p:cNvPr>
          <p:cNvSpPr txBox="1"/>
          <p:nvPr/>
        </p:nvSpPr>
        <p:spPr>
          <a:xfrm>
            <a:off x="864703" y="2967335"/>
            <a:ext cx="744440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BPreplay" pitchFamily="50" charset="0"/>
                <a:cs typeface="Arial" panose="020B0604020202020204" pitchFamily="34" charset="0"/>
              </a:rPr>
              <a:t>We have subscribed to Phonics Play for KS1 children which enables them to practise at home.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1800" dirty="0">
              <a:latin typeface="BPreplay" pitchFamily="50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BPreplay" pitchFamily="50" charset="0"/>
                <a:cs typeface="Arial" panose="020B0604020202020204" pitchFamily="34" charset="0"/>
              </a:rPr>
              <a:t>There are many fun games to practise blending for reading and games that practise sorting pseudo and real words.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1800" dirty="0">
              <a:latin typeface="BPreplay" pitchFamily="50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BPreplay" pitchFamily="50" charset="0"/>
                <a:cs typeface="Arial" panose="020B0604020202020204" pitchFamily="34" charset="0"/>
              </a:rPr>
              <a:t>Login details will be provided will be the same as the e-book logins and will be sent home with this week’s home learning.</a:t>
            </a:r>
            <a:endParaRPr lang="en-GB" altLang="en-US" sz="1800" dirty="0">
              <a:latin typeface="BPreplay" pitchFamily="50" charset="0"/>
              <a:cs typeface="Arial" panose="020B0604020202020204" pitchFamily="34" charset="0"/>
            </a:endParaRPr>
          </a:p>
        </p:txBody>
      </p:sp>
      <p:pic>
        <p:nvPicPr>
          <p:cNvPr id="8" name="Picture 7" descr="A blu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4620E685-0EF3-B286-57F1-9AF78CBF0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28" y="5486192"/>
            <a:ext cx="877957" cy="84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>
            <a:extLst>
              <a:ext uri="{FF2B5EF4-FFF2-40B4-BE49-F238E27FC236}">
                <a16:creationId xmlns:a16="http://schemas.microsoft.com/office/drawing/2014/main" id="{79DB5FD1-E5C5-6CF6-5E51-C0414F012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343650"/>
            <a:ext cx="9382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3">
            <a:extLst>
              <a:ext uri="{FF2B5EF4-FFF2-40B4-BE49-F238E27FC236}">
                <a16:creationId xmlns:a16="http://schemas.microsoft.com/office/drawing/2014/main" id="{190D28B8-4E74-EA41-47FB-0F7BC104E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425" y="744538"/>
            <a:ext cx="6407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FAD257"/>
                </a:solidFill>
                <a:latin typeface="BPreplay" pitchFamily="50" charset="0"/>
                <a:cs typeface="Arial" panose="020B0604020202020204" pitchFamily="34" charset="0"/>
              </a:rPr>
              <a:t>What Is Phonics?</a:t>
            </a:r>
            <a:endParaRPr lang="en-GB" altLang="en-US" sz="3200">
              <a:solidFill>
                <a:srgbClr val="FAD257"/>
              </a:solidFill>
              <a:latin typeface="BPreplay" pitchFamily="50" charset="0"/>
              <a:cs typeface="Arial" panose="020B0604020202020204" pitchFamily="34" charset="0"/>
            </a:endParaRP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id="{2A47AA83-FB65-2D40-27B2-DFC8F8D75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394" y="1209470"/>
            <a:ext cx="7858125" cy="525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/>
          </a:p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>
                <a:latin typeface="BPreplay" pitchFamily="50" charset="0"/>
              </a:rPr>
              <a:t>Children begin to learn phonics (sounds) when they join school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2000" dirty="0">
                <a:latin typeface="BPreplay" pitchFamily="50" charset="0"/>
              </a:rPr>
              <a:t>	Nursery: Foundations for Phonics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2000" dirty="0">
                <a:latin typeface="BPreplay" pitchFamily="50" charset="0"/>
              </a:rPr>
              <a:t>	Reception: Phases 2/3/4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2000" dirty="0">
                <a:latin typeface="BPreplay" pitchFamily="50" charset="0"/>
              </a:rPr>
              <a:t>	Year 1: Phase 4/5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2000" dirty="0">
                <a:latin typeface="BPreplay" pitchFamily="50" charset="0"/>
              </a:rPr>
              <a:t>	Year 2: Phase 5 revision followed by spelling patterns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latin typeface="BPreplay" pitchFamily="50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2000" dirty="0">
                <a:latin typeface="BPreplay" pitchFamily="50" charset="0"/>
              </a:rPr>
              <a:t>Once children begin learning sounds, they use this knowledge to read and spell words. 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 sz="2000" dirty="0">
              <a:latin typeface="BPreplay" pitchFamily="50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2000" dirty="0">
                <a:latin typeface="BPreplay" pitchFamily="50" charset="0"/>
              </a:rPr>
              <a:t>The first sounds taught in Phase 2 can immediately be blended </a:t>
            </a:r>
            <a:r>
              <a:rPr lang="en-GB" altLang="en-US" sz="2000">
                <a:latin typeface="BPreplay" pitchFamily="50" charset="0"/>
              </a:rPr>
              <a:t>to read </a:t>
            </a:r>
            <a:r>
              <a:rPr lang="en-GB" altLang="en-US" sz="2000" dirty="0">
                <a:latin typeface="BPreplay" pitchFamily="50" charset="0"/>
              </a:rPr>
              <a:t>simple CVC words e.g. sat, pin.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GB" altLang="en-US" sz="2000" dirty="0">
              <a:latin typeface="BPreplay" pitchFamily="50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2000" dirty="0">
                <a:latin typeface="BPreplay" pitchFamily="50" charset="0"/>
              </a:rPr>
              <a:t>Following this, they begin segmenting sounds in words to write, breaking the word into sounds to spell it out.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  <p:pic>
        <p:nvPicPr>
          <p:cNvPr id="2" name="Picture 1" descr="A blu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21BFFCAD-0A9B-36A9-AB6D-9814955FE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642" y="367540"/>
            <a:ext cx="877957" cy="8447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>
            <a:extLst>
              <a:ext uri="{FF2B5EF4-FFF2-40B4-BE49-F238E27FC236}">
                <a16:creationId xmlns:a16="http://schemas.microsoft.com/office/drawing/2014/main" id="{DA6014E1-E286-F5CC-5EB2-05D8165BF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343650"/>
            <a:ext cx="9382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3">
            <a:extLst>
              <a:ext uri="{FF2B5EF4-FFF2-40B4-BE49-F238E27FC236}">
                <a16:creationId xmlns:a16="http://schemas.microsoft.com/office/drawing/2014/main" id="{2C01A388-8A5A-FBBA-5070-7E75083F8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0495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FD933C"/>
                </a:solidFill>
                <a:latin typeface="BPreplay" pitchFamily="50" charset="0"/>
                <a:cs typeface="Arial" panose="020B0604020202020204" pitchFamily="34" charset="0"/>
              </a:rPr>
              <a:t>What Is The Phonics Screening Check?</a:t>
            </a:r>
            <a:endParaRPr lang="en-GB" altLang="en-US" dirty="0">
              <a:solidFill>
                <a:srgbClr val="FD933C"/>
              </a:solidFill>
              <a:latin typeface="BPreplay" pitchFamily="50" charset="0"/>
              <a:cs typeface="Arial" panose="020B0604020202020204" pitchFamily="34" charset="0"/>
            </a:endParaRPr>
          </a:p>
        </p:txBody>
      </p:sp>
      <p:sp>
        <p:nvSpPr>
          <p:cNvPr id="5124" name="TextBox 6">
            <a:extLst>
              <a:ext uri="{FF2B5EF4-FFF2-40B4-BE49-F238E27FC236}">
                <a16:creationId xmlns:a16="http://schemas.microsoft.com/office/drawing/2014/main" id="{CA361968-1765-E3AE-C998-05C762497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773238"/>
            <a:ext cx="8072437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2000" dirty="0">
                <a:latin typeface="BPreplay" pitchFamily="50" charset="0"/>
                <a:cs typeface="Arial" panose="020B0604020202020204" pitchFamily="34" charset="0"/>
              </a:rPr>
              <a:t>Children in Year 1 throughout the country will all be taking part in a phonics screening check during the same week in June.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GB" altLang="en-US" sz="2000" dirty="0">
              <a:latin typeface="BPreplay" pitchFamily="50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2000" dirty="0">
                <a:latin typeface="BPreplay" pitchFamily="50" charset="0"/>
                <a:cs typeface="Arial" panose="020B0604020202020204" pitchFamily="34" charset="0"/>
              </a:rPr>
              <a:t>Children in Year 2 will also take the check if they did not achieve the required result when in Year 1, or they have not taken the test before. 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 sz="2000" dirty="0">
              <a:latin typeface="BPreplay" pitchFamily="50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2000" dirty="0">
                <a:latin typeface="BPreplay" pitchFamily="50" charset="0"/>
                <a:cs typeface="Arial" panose="020B0604020202020204" pitchFamily="34" charset="0"/>
              </a:rPr>
              <a:t>Children decode unfamiliar words by sounding out graphemes they have learnt and blending them to read.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GB" altLang="en-US" sz="2000" dirty="0">
              <a:latin typeface="BPreplay" pitchFamily="50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>
                <a:latin typeface="BPreplay" pitchFamily="50" charset="0"/>
                <a:cs typeface="Arial" panose="020B0604020202020204" pitchFamily="34" charset="0"/>
              </a:rPr>
              <a:t>The phonics screening check is designed to confirm whether individual children have learnt sufficient phonic decoding and blending skills to an appropriate standard.</a:t>
            </a:r>
            <a:r>
              <a:rPr lang="en-GB" altLang="en-US" sz="2000" dirty="0">
                <a:latin typeface="BPreplay" pitchFamily="50" charset="0"/>
                <a:cs typeface="Arial" panose="020B0604020202020204" pitchFamily="34" charset="0"/>
              </a:rPr>
              <a:t> </a:t>
            </a:r>
            <a:endParaRPr lang="en-US" altLang="en-US" sz="2000" dirty="0">
              <a:latin typeface="BPreplay" pitchFamily="50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/>
              <a:t> </a:t>
            </a:r>
          </a:p>
        </p:txBody>
      </p:sp>
      <p:pic>
        <p:nvPicPr>
          <p:cNvPr id="2" name="Picture 1" descr="A blu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94284DF9-767C-27D2-78DC-5042D5716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425" y="322187"/>
            <a:ext cx="877957" cy="8447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>
            <a:extLst>
              <a:ext uri="{FF2B5EF4-FFF2-40B4-BE49-F238E27FC236}">
                <a16:creationId xmlns:a16="http://schemas.microsoft.com/office/drawing/2014/main" id="{B66CEFBB-9EC2-28FF-866B-D219E5526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343650"/>
            <a:ext cx="9382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3">
            <a:extLst>
              <a:ext uri="{FF2B5EF4-FFF2-40B4-BE49-F238E27FC236}">
                <a16:creationId xmlns:a16="http://schemas.microsoft.com/office/drawing/2014/main" id="{7F7CAA5D-DBF2-D7D8-4208-D5CDA0766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347" y="1067937"/>
            <a:ext cx="64071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rgbClr val="7DBFEC"/>
                </a:solidFill>
                <a:latin typeface="BPreplay" pitchFamily="50" charset="0"/>
                <a:cs typeface="Arial" panose="020B0604020202020204" pitchFamily="34" charset="0"/>
              </a:rPr>
              <a:t>What Happens During The Test?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TextBox 3">
            <a:extLst>
              <a:ext uri="{FF2B5EF4-FFF2-40B4-BE49-F238E27FC236}">
                <a16:creationId xmlns:a16="http://schemas.microsoft.com/office/drawing/2014/main" id="{0DFC5D59-D13E-6E25-CDE0-DEB71A736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531" y="2271816"/>
            <a:ext cx="7500937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2000" dirty="0">
                <a:latin typeface="BPreplay" pitchFamily="50" charset="0"/>
                <a:cs typeface="Arial" panose="020B0604020202020204" pitchFamily="34" charset="0"/>
              </a:rPr>
              <a:t>The test contains 40 words.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latin typeface="BPreplay" pitchFamily="50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2000" dirty="0">
                <a:latin typeface="BPreplay" pitchFamily="50" charset="0"/>
                <a:cs typeface="Arial" panose="020B0604020202020204" pitchFamily="34" charset="0"/>
              </a:rPr>
              <a:t>Each child will sit one to one and read each word aloud to a teacher.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latin typeface="BPreplay" pitchFamily="50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2000" dirty="0">
                <a:latin typeface="BPreplay" pitchFamily="50" charset="0"/>
                <a:cs typeface="Arial" panose="020B0604020202020204" pitchFamily="34" charset="0"/>
              </a:rPr>
              <a:t>The test will take approximately 10 minutes per child; although all children are different and will complete the check at their own pace. Short breaks will be given if needed.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latin typeface="BPreplay" pitchFamily="50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2000" dirty="0">
                <a:latin typeface="BPreplay" pitchFamily="50" charset="0"/>
                <a:cs typeface="Arial" panose="020B0604020202020204" pitchFamily="34" charset="0"/>
              </a:rPr>
              <a:t>The list of words the children read is a combination of 20 real words and 20 pseudo words (nonsense words).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9" name="Picture 1">
            <a:extLst>
              <a:ext uri="{FF2B5EF4-FFF2-40B4-BE49-F238E27FC236}">
                <a16:creationId xmlns:a16="http://schemas.microsoft.com/office/drawing/2014/main" id="{4C3A68F0-8143-CFA1-46B6-DF5463C10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19" y="971789"/>
            <a:ext cx="4084638" cy="5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blu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6C5EB704-4E98-1D8E-E9B4-0A99CC68E0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642" y="367540"/>
            <a:ext cx="877957" cy="8447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6BA17DDE-2A3A-1552-84B3-79CBABE0D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343650"/>
            <a:ext cx="9382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3">
            <a:extLst>
              <a:ext uri="{FF2B5EF4-FFF2-40B4-BE49-F238E27FC236}">
                <a16:creationId xmlns:a16="http://schemas.microsoft.com/office/drawing/2014/main" id="{30756C24-FC31-8AE1-5C2F-48AD57109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84" y="1043781"/>
            <a:ext cx="771525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rgbClr val="EA4A4A"/>
                </a:solidFill>
                <a:latin typeface="BPreplay" pitchFamily="50" charset="0"/>
                <a:cs typeface="Arial" panose="020B0604020202020204" pitchFamily="34" charset="0"/>
              </a:rPr>
              <a:t>Pseudo Words (Nonsense Words)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latin typeface="BPreplay" pitchFamily="50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latin typeface="BPreplay" pitchFamily="50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BPreplay" pitchFamily="50" charset="0"/>
                <a:cs typeface="Arial" panose="020B0604020202020204" pitchFamily="34" charset="0"/>
              </a:rPr>
              <a:t>The pseudo words will be shown to your child with a picture of an alien. This provides the children with a context for the pseudo word which is independent from any existing vocabulary they may have.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latin typeface="BPreplay" pitchFamily="50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BPreplay" pitchFamily="50" charset="0"/>
                <a:cs typeface="Arial" panose="020B0604020202020204" pitchFamily="34" charset="0"/>
              </a:rPr>
              <a:t>Pseudo words are included because they will be new to all pupils; they do not favour children with a good vocabulary knowledge or visual memory of words. </a:t>
            </a:r>
          </a:p>
        </p:txBody>
      </p:sp>
      <p:pic>
        <p:nvPicPr>
          <p:cNvPr id="7172" name="Picture 1">
            <a:extLst>
              <a:ext uri="{FF2B5EF4-FFF2-40B4-BE49-F238E27FC236}">
                <a16:creationId xmlns:a16="http://schemas.microsoft.com/office/drawing/2014/main" id="{54F666B2-E6C3-F2C7-002D-CB82C7968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3068638"/>
            <a:ext cx="3546475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blu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154D6C8B-067B-096B-4D86-15D110E21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255" y="367540"/>
            <a:ext cx="877957" cy="8447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>
            <a:extLst>
              <a:ext uri="{FF2B5EF4-FFF2-40B4-BE49-F238E27FC236}">
                <a16:creationId xmlns:a16="http://schemas.microsoft.com/office/drawing/2014/main" id="{D976AE54-7DA3-1E5B-1B75-77FB63933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343650"/>
            <a:ext cx="9382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3">
            <a:extLst>
              <a:ext uri="{FF2B5EF4-FFF2-40B4-BE49-F238E27FC236}">
                <a16:creationId xmlns:a16="http://schemas.microsoft.com/office/drawing/2014/main" id="{C2C662C7-F68E-87AB-D04B-09C3FA124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714375"/>
            <a:ext cx="64071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latin typeface="BPreplay" pitchFamily="50" charset="0"/>
                <a:cs typeface="Arial" panose="020B0604020202020204" pitchFamily="34" charset="0"/>
              </a:rPr>
              <a:t>Example Of The Check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1">
            <a:extLst>
              <a:ext uri="{FF2B5EF4-FFF2-40B4-BE49-F238E27FC236}">
                <a16:creationId xmlns:a16="http://schemas.microsoft.com/office/drawing/2014/main" id="{F381E5B5-D9F4-201A-E00E-F2DE22326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1341438"/>
            <a:ext cx="3648075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blu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D61F4E26-F28B-C838-2502-F4FED8CBE1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642" y="367540"/>
            <a:ext cx="877957" cy="8447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D73F72F4-B381-CF0B-5E8E-9690AF98F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343650"/>
            <a:ext cx="9382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3">
            <a:extLst>
              <a:ext uri="{FF2B5EF4-FFF2-40B4-BE49-F238E27FC236}">
                <a16:creationId xmlns:a16="http://schemas.microsoft.com/office/drawing/2014/main" id="{F48D99B2-3E50-9854-F37C-C8B5EB3B6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692150"/>
            <a:ext cx="64071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latin typeface="BPreplay" pitchFamily="50" charset="0"/>
                <a:cs typeface="Arial" panose="020B0604020202020204" pitchFamily="34" charset="0"/>
              </a:rPr>
              <a:t>Example Of The Check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1">
            <a:extLst>
              <a:ext uri="{FF2B5EF4-FFF2-40B4-BE49-F238E27FC236}">
                <a16:creationId xmlns:a16="http://schemas.microsoft.com/office/drawing/2014/main" id="{0F143F3D-95AB-8810-1BDF-DED36A21A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1341438"/>
            <a:ext cx="3663950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blu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5C98025F-7F67-E5F4-FD93-A33B82720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642" y="367540"/>
            <a:ext cx="877957" cy="8447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7050BF56-6E9A-B56A-66BD-D872B9404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343650"/>
            <a:ext cx="9382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3">
            <a:extLst>
              <a:ext uri="{FF2B5EF4-FFF2-40B4-BE49-F238E27FC236}">
                <a16:creationId xmlns:a16="http://schemas.microsoft.com/office/drawing/2014/main" id="{DAFAAC54-2122-83CC-07F6-0E234BF60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425" y="952914"/>
            <a:ext cx="6407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rgbClr val="FD933C"/>
                </a:solidFill>
                <a:latin typeface="BPreplay" pitchFamily="50" charset="0"/>
                <a:cs typeface="Arial" panose="020B0604020202020204" pitchFamily="34" charset="0"/>
              </a:rPr>
              <a:t>Reporting To Parents</a:t>
            </a:r>
          </a:p>
        </p:txBody>
      </p:sp>
      <p:sp>
        <p:nvSpPr>
          <p:cNvPr id="10244" name="TextBox 3">
            <a:extLst>
              <a:ext uri="{FF2B5EF4-FFF2-40B4-BE49-F238E27FC236}">
                <a16:creationId xmlns:a16="http://schemas.microsoft.com/office/drawing/2014/main" id="{431B3687-5896-02E3-B24A-62EF7C4F6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922" y="1700213"/>
            <a:ext cx="78486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2000" dirty="0">
                <a:latin typeface="BPreplay" pitchFamily="50" charset="0"/>
                <a:cs typeface="Arial" panose="020B0604020202020204" pitchFamily="34" charset="0"/>
              </a:rPr>
              <a:t>By the end of the Summer term all schools must report their child’s results to parents.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latin typeface="BPreplay" pitchFamily="50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2000" dirty="0">
                <a:latin typeface="BPreplay" pitchFamily="50" charset="0"/>
                <a:cs typeface="Arial" panose="020B0604020202020204" pitchFamily="34" charset="0"/>
              </a:rPr>
              <a:t>They will also confirm if the child has met the standard threshold. Each year, the pass mark has been 32/40.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latin typeface="BPreplay" pitchFamily="50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2000" dirty="0">
                <a:latin typeface="BPreplay" pitchFamily="50" charset="0"/>
                <a:cs typeface="Arial" panose="020B0604020202020204" pitchFamily="34" charset="0"/>
              </a:rPr>
              <a:t>Children who do not achieve the expected level will retake the test when they are in Year 2.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1">
            <a:extLst>
              <a:ext uri="{FF2B5EF4-FFF2-40B4-BE49-F238E27FC236}">
                <a16:creationId xmlns:a16="http://schemas.microsoft.com/office/drawing/2014/main" id="{7607BDF0-5A63-B5F1-925C-69976CC9D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422" y="3775968"/>
            <a:ext cx="41402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blu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3155C487-89CD-5995-4299-0720F3C56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642" y="367540"/>
            <a:ext cx="877957" cy="8447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>
            <a:extLst>
              <a:ext uri="{FF2B5EF4-FFF2-40B4-BE49-F238E27FC236}">
                <a16:creationId xmlns:a16="http://schemas.microsoft.com/office/drawing/2014/main" id="{C71600C2-BC46-4EE9-99CE-B629377A7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343650"/>
            <a:ext cx="9382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3">
            <a:extLst>
              <a:ext uri="{FF2B5EF4-FFF2-40B4-BE49-F238E27FC236}">
                <a16:creationId xmlns:a16="http://schemas.microsoft.com/office/drawing/2014/main" id="{BA3EBED4-F799-8380-0166-19C9EFA12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269" y="1003466"/>
            <a:ext cx="66214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rgbClr val="7AD055"/>
                </a:solidFill>
                <a:latin typeface="BPreplay" pitchFamily="50" charset="0"/>
                <a:cs typeface="Arial" panose="020B0604020202020204" pitchFamily="34" charset="0"/>
              </a:rPr>
              <a:t>How Are The Results Used?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TextBox 3">
            <a:extLst>
              <a:ext uri="{FF2B5EF4-FFF2-40B4-BE49-F238E27FC236}">
                <a16:creationId xmlns:a16="http://schemas.microsoft.com/office/drawing/2014/main" id="{CC179B97-DD4E-564B-BD2E-87020AE85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119" y="1792288"/>
            <a:ext cx="7243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BPreplay" pitchFamily="50" charset="0"/>
                <a:cs typeface="Arial" panose="020B0604020202020204" pitchFamily="34" charset="0"/>
              </a:rPr>
              <a:t>Results from the check will be used by schools to</a:t>
            </a:r>
            <a:r>
              <a:rPr lang="en-GB" altLang="en-US" sz="2000" dirty="0">
                <a:latin typeface="BPreplay" pitchFamily="50" charset="0"/>
                <a:cs typeface="Arial" panose="020B0604020202020204" pitchFamily="34" charset="0"/>
              </a:rPr>
              <a:t> analyse</a:t>
            </a:r>
            <a:r>
              <a:rPr lang="en-US" altLang="en-US" sz="2000" dirty="0">
                <a:latin typeface="BPreplay" pitchFamily="50" charset="0"/>
                <a:cs typeface="Arial" panose="020B0604020202020204" pitchFamily="34" charset="0"/>
              </a:rPr>
              <a:t> their own performance and for</a:t>
            </a:r>
            <a:r>
              <a:rPr lang="en-GB" altLang="en-US" sz="2000" dirty="0">
                <a:latin typeface="BPreplay" pitchFamily="50" charset="0"/>
                <a:cs typeface="Arial" panose="020B0604020202020204" pitchFamily="34" charset="0"/>
              </a:rPr>
              <a:t> Ofsted</a:t>
            </a:r>
            <a:r>
              <a:rPr lang="en-US" altLang="en-US" sz="2000" dirty="0">
                <a:latin typeface="BPreplay" pitchFamily="50" charset="0"/>
                <a:cs typeface="Arial" panose="020B0604020202020204" pitchFamily="34" charset="0"/>
              </a:rPr>
              <a:t> to use in inspections.</a:t>
            </a:r>
            <a:endParaRPr lang="en-GB" altLang="en-US" sz="2000" dirty="0">
              <a:latin typeface="BPreplay" pitchFamily="50" charset="0"/>
              <a:cs typeface="Arial" panose="020B0604020202020204" pitchFamily="34" charset="0"/>
            </a:endParaRPr>
          </a:p>
        </p:txBody>
      </p:sp>
      <p:pic>
        <p:nvPicPr>
          <p:cNvPr id="11269" name="Picture 1">
            <a:extLst>
              <a:ext uri="{FF2B5EF4-FFF2-40B4-BE49-F238E27FC236}">
                <a16:creationId xmlns:a16="http://schemas.microsoft.com/office/drawing/2014/main" id="{914D7771-04ED-2F61-560C-3AD4F57E1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839" y="3000045"/>
            <a:ext cx="4961283" cy="350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blu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0FF443BB-0029-C046-6328-7D141968B0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642" y="367540"/>
            <a:ext cx="877957" cy="8447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682</Words>
  <Application>Microsoft Macintosh PowerPoint</Application>
  <PresentationFormat>On-screen Show (4:3)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 Light</vt:lpstr>
      <vt:lpstr>Arial</vt:lpstr>
      <vt:lpstr>BPreplay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Seaton</dc:creator>
  <cp:lastModifiedBy>James Terris</cp:lastModifiedBy>
  <cp:revision>9</cp:revision>
  <dcterms:created xsi:type="dcterms:W3CDTF">2015-04-09T09:17:16Z</dcterms:created>
  <dcterms:modified xsi:type="dcterms:W3CDTF">2023-05-10T20:43:58Z</dcterms:modified>
</cp:coreProperties>
</file>